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36"/>
  </p:notesMasterIdLst>
  <p:handoutMasterIdLst>
    <p:handoutMasterId r:id="rId37"/>
  </p:handoutMasterIdLst>
  <p:sldIdLst>
    <p:sldId id="258" r:id="rId2"/>
    <p:sldId id="2353" r:id="rId3"/>
    <p:sldId id="2354" r:id="rId4"/>
    <p:sldId id="2365" r:id="rId5"/>
    <p:sldId id="2366" r:id="rId6"/>
    <p:sldId id="2356" r:id="rId7"/>
    <p:sldId id="2361" r:id="rId8"/>
    <p:sldId id="2367" r:id="rId9"/>
    <p:sldId id="2357" r:id="rId10"/>
    <p:sldId id="2379" r:id="rId11"/>
    <p:sldId id="2369" r:id="rId12"/>
    <p:sldId id="2372" r:id="rId13"/>
    <p:sldId id="2373" r:id="rId14"/>
    <p:sldId id="2374" r:id="rId15"/>
    <p:sldId id="2386" r:id="rId16"/>
    <p:sldId id="2375" r:id="rId17"/>
    <p:sldId id="2388" r:id="rId18"/>
    <p:sldId id="2376" r:id="rId19"/>
    <p:sldId id="2389" r:id="rId20"/>
    <p:sldId id="2377" r:id="rId21"/>
    <p:sldId id="2378" r:id="rId22"/>
    <p:sldId id="2390" r:id="rId23"/>
    <p:sldId id="2391" r:id="rId24"/>
    <p:sldId id="2380" r:id="rId25"/>
    <p:sldId id="2381" r:id="rId26"/>
    <p:sldId id="2382" r:id="rId27"/>
    <p:sldId id="2383" r:id="rId28"/>
    <p:sldId id="2385" r:id="rId29"/>
    <p:sldId id="2384" r:id="rId30"/>
    <p:sldId id="2358" r:id="rId31"/>
    <p:sldId id="2370" r:id="rId32"/>
    <p:sldId id="2371" r:id="rId33"/>
    <p:sldId id="2359" r:id="rId34"/>
    <p:sldId id="2368" r:id="rId35"/>
  </p:sldIdLst>
  <p:sldSz cx="9906000" cy="6858000" type="A4"/>
  <p:notesSz cx="6797675" cy="9926638"/>
  <p:embeddedFontLst>
    <p:embeddedFont>
      <p:font typeface="나눔바른고딕OTF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6EFE"/>
    <a:srgbClr val="1E1ECA"/>
    <a:srgbClr val="8D40FE"/>
    <a:srgbClr val="0000FF"/>
    <a:srgbClr val="000099"/>
    <a:srgbClr val="A7BEFF"/>
    <a:srgbClr val="002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2558" autoAdjust="0"/>
  </p:normalViewPr>
  <p:slideViewPr>
    <p:cSldViewPr snapToGrid="0">
      <p:cViewPr varScale="1">
        <p:scale>
          <a:sx n="96" d="100"/>
          <a:sy n="96" d="100"/>
        </p:scale>
        <p:origin x="1842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406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033E101-6F91-CDD9-59E4-F5C34BBAEA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09FC4-B2AA-7F02-9627-087C28807B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C8853-3655-4E97-89F1-FA8E6451AAE6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2FC4F7-780B-003C-3C1D-B4F110B30A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045BD1-A606-A7C4-47B5-23CFDDC9B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BCA98-6BDA-4E61-9E32-00D7148E4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0305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C55C0-C3FE-4B99-A309-B772EB78BA41}" type="datetimeFigureOut">
              <a:rPr lang="ko-KR" altLang="en-US" smtClean="0"/>
              <a:t>2022-08-01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60CFD-B4B6-41AF-8DAE-77D146009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21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don.co.kr/news/article.html?no=32829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A%B2%B0%EC%A0%95_%ED%8A%B8%EB%A6%AC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000" marR="0" lvl="0" indent="-108000" algn="l" defTabSz="91397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+mn-ea"/>
                <a:ea typeface="+mn-ea"/>
              </a:rPr>
              <a:t>프로젝트 추진 배경</a:t>
            </a:r>
            <a:endParaRPr lang="en-US" altLang="ko-KR" sz="1600" dirty="0">
              <a:latin typeface="+mn-ea"/>
              <a:ea typeface="+mn-ea"/>
            </a:endParaRPr>
          </a:p>
          <a:p>
            <a:pPr marL="108000" marR="0" lvl="0" indent="-108000" algn="l" defTabSz="91397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latin typeface="+mn-ea"/>
                <a:ea typeface="+mn-ea"/>
              </a:rPr>
              <a:t>: </a:t>
            </a:r>
            <a:r>
              <a:rPr lang="ko-KR" altLang="en-US" sz="1200" b="0" dirty="0">
                <a:latin typeface="+mn-ea"/>
                <a:ea typeface="+mn-ea"/>
              </a:rPr>
              <a:t>필립스의 </a:t>
            </a:r>
            <a:r>
              <a:rPr lang="en-US" altLang="ko-KR" sz="1200" b="0" dirty="0">
                <a:latin typeface="+mn-ea"/>
                <a:ea typeface="+mn-ea"/>
              </a:rPr>
              <a:t>‘</a:t>
            </a:r>
            <a:r>
              <a:rPr lang="ko-KR" altLang="en-US" sz="1200" b="0" dirty="0">
                <a:latin typeface="+mn-ea"/>
                <a:ea typeface="+mn-ea"/>
              </a:rPr>
              <a:t>아시아 국가 개인건강관리 실태 및 인식조사</a:t>
            </a:r>
            <a:r>
              <a:rPr lang="en-US" altLang="ko-KR" sz="1200" b="0" dirty="0">
                <a:latin typeface="+mn-ea"/>
                <a:ea typeface="+mn-ea"/>
              </a:rPr>
              <a:t>’</a:t>
            </a:r>
            <a:r>
              <a:rPr lang="ko-KR" altLang="en-US" sz="1200" b="0" dirty="0">
                <a:latin typeface="+mn-ea"/>
                <a:ea typeface="+mn-ea"/>
              </a:rPr>
              <a:t> 결과</a:t>
            </a:r>
            <a:r>
              <a:rPr lang="en-US" altLang="ko-KR" sz="1200" b="0" dirty="0">
                <a:latin typeface="+mn-ea"/>
                <a:ea typeface="+mn-ea"/>
              </a:rPr>
              <a:t> </a:t>
            </a:r>
            <a:r>
              <a:rPr lang="ko-KR" altLang="en-US" sz="1200" b="0" dirty="0">
                <a:latin typeface="+mn-ea"/>
                <a:ea typeface="+mn-ea"/>
              </a:rPr>
              <a:t>발표에 따르면 한국인 </a:t>
            </a:r>
            <a:r>
              <a:rPr lang="en-US" altLang="ko-KR" sz="1200" b="0" dirty="0">
                <a:latin typeface="+mn-ea"/>
                <a:ea typeface="+mn-ea"/>
              </a:rPr>
              <a:t>10</a:t>
            </a:r>
            <a:r>
              <a:rPr lang="ko-KR" altLang="en-US" sz="1200" b="0" dirty="0">
                <a:latin typeface="+mn-ea"/>
                <a:ea typeface="+mn-ea"/>
              </a:rPr>
              <a:t>명 중 </a:t>
            </a:r>
            <a:r>
              <a:rPr lang="en-US" altLang="ko-KR" sz="1200" b="0" dirty="0">
                <a:latin typeface="+mn-ea"/>
                <a:ea typeface="+mn-ea"/>
              </a:rPr>
              <a:t>9</a:t>
            </a:r>
            <a:r>
              <a:rPr lang="ko-KR" altLang="en-US" sz="1200" b="0" dirty="0">
                <a:latin typeface="+mn-ea"/>
                <a:ea typeface="+mn-ea"/>
              </a:rPr>
              <a:t>명이 예방적 건강관리의 중요성을 인식하고 있다고 답변했습니다</a:t>
            </a:r>
            <a:r>
              <a:rPr lang="en-US" altLang="ko-KR" sz="1200" b="0" dirty="0">
                <a:latin typeface="+mn-ea"/>
                <a:ea typeface="+mn-ea"/>
              </a:rPr>
              <a:t>. </a:t>
            </a:r>
          </a:p>
          <a:p>
            <a:pPr marL="108000" marR="0" lvl="0" indent="-108000" algn="l" defTabSz="91397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필립스</a:t>
            </a:r>
            <a:r>
              <a:rPr lang="en-US" altLang="ko-KR" dirty="0">
                <a:hlinkClick r:id="rId3"/>
              </a:rPr>
              <a:t>, ‘</a:t>
            </a:r>
            <a:r>
              <a:rPr lang="ko-KR" altLang="en-US" dirty="0">
                <a:hlinkClick r:id="rId3"/>
              </a:rPr>
              <a:t>아시아 국가 개인건강관리 실태 조사’ 결과 발표 </a:t>
            </a:r>
            <a:r>
              <a:rPr lang="en-US" altLang="ko-KR" dirty="0">
                <a:hlinkClick r:id="rId3"/>
              </a:rPr>
              <a:t>(mdon.co.kr)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920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진료 수 상위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개 질병의 계절별 분포입니다</a:t>
            </a:r>
            <a:r>
              <a:rPr lang="en-US" altLang="ko-KR" dirty="0">
                <a:latin typeface="+mj-ea"/>
                <a:ea typeface="+mj-ea"/>
              </a:rPr>
              <a:t>. J209 </a:t>
            </a:r>
            <a:r>
              <a:rPr lang="ko-KR" altLang="en-US" dirty="0">
                <a:latin typeface="+mj-ea"/>
                <a:ea typeface="+mj-ea"/>
              </a:rPr>
              <a:t>상세 불명의 급성 기관지염이 겨울에 도드라지는 것을 확인할 수 있고 나머지 질병들은 비슷한 진료 수를 가지는 것으로 보입니다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감기환자 및 기관지염으로 인해 진료를 받은 환자의 수가 </a:t>
            </a:r>
            <a:r>
              <a:rPr lang="en-US" altLang="ko-KR" dirty="0"/>
              <a:t>9~10</a:t>
            </a:r>
            <a:r>
              <a:rPr lang="ko-KR" altLang="en-US" dirty="0"/>
              <a:t>월부터 겨울까지 증가하는 분포를 보이며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남성보다 여성 진료자가 더 많다는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r>
              <a:rPr lang="en-US" altLang="ko-KR" dirty="0"/>
              <a:t>(</a:t>
            </a:r>
            <a:r>
              <a:rPr lang="ko-KR" altLang="en-US" dirty="0"/>
              <a:t>건강보험심사평가원</a:t>
            </a:r>
            <a:r>
              <a:rPr lang="en-US" altLang="ko-KR" dirty="0"/>
              <a:t>)</a:t>
            </a:r>
            <a:r>
              <a:rPr lang="ko-KR" altLang="en-US" dirty="0"/>
              <a:t>와 일치하는 결과입니다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9687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진료 수 상위 </a:t>
            </a:r>
            <a:r>
              <a:rPr lang="en-US" altLang="ko-KR" dirty="0"/>
              <a:t>10</a:t>
            </a:r>
            <a:r>
              <a:rPr lang="ko-KR" altLang="en-US" dirty="0"/>
              <a:t>개 질병의 성별 분포입니다</a:t>
            </a:r>
            <a:r>
              <a:rPr lang="en-US" altLang="ko-KR" dirty="0"/>
              <a:t>. </a:t>
            </a:r>
            <a:r>
              <a:rPr lang="ko-KR" altLang="en-US" dirty="0"/>
              <a:t>전체적으로 여성의 진료수가 소폭 많은데 인구 수가 여성이 조금 적은 것을 감안하면 여성의 진료수가 남성의 </a:t>
            </a:r>
            <a:r>
              <a:rPr lang="ko-KR" altLang="en-US" dirty="0" err="1"/>
              <a:t>진료수</a:t>
            </a:r>
            <a:r>
              <a:rPr lang="ko-KR" altLang="en-US" dirty="0"/>
              <a:t> 보다는 많다고 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N400 </a:t>
            </a:r>
            <a:r>
              <a:rPr lang="ko-KR" altLang="en-US" dirty="0"/>
              <a:t>전립선 증식증은 남성질환인만큼 남성 진료만 분포하는 것을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567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상위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개 질병 중에서 질병을 하나씩 살펴보겠습니다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우선 연령과의 상관계수가 가장 큰 두개 질병을 나타냈습니다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연령대가 증가할 수록 진료 횟수가 급격히 많아지는 것을 확인할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이는 질병관리청 자료 와도 유사하게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/>
              <a:t>고혈압 및 당뇨병이 보통 </a:t>
            </a:r>
            <a:r>
              <a:rPr lang="en-US" altLang="ko-KR" dirty="0"/>
              <a:t>40</a:t>
            </a:r>
            <a:r>
              <a:rPr lang="ko-KR" altLang="en-US" dirty="0"/>
              <a:t>세 이상 연령에서 주로 </a:t>
            </a:r>
            <a:r>
              <a:rPr lang="ko-KR" altLang="en-US" dirty="0" err="1"/>
              <a:t>발생하는것을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596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이는 질병관리청 자료 와도 유사하게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/>
              <a:t>고혈압 및 당뇨병이 보통 </a:t>
            </a:r>
            <a:r>
              <a:rPr lang="en-US" altLang="ko-KR" dirty="0"/>
              <a:t>40</a:t>
            </a:r>
            <a:r>
              <a:rPr lang="ko-KR" altLang="en-US" dirty="0"/>
              <a:t>세 이상 연령에서 주로 </a:t>
            </a:r>
            <a:r>
              <a:rPr lang="ko-KR" altLang="en-US" dirty="0" err="1"/>
              <a:t>발생하는것을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  <a:endParaRPr lang="en-US" altLang="ko-KR" dirty="0"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284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연령과의 상관계수가 가장 작은 두개 질병을 나타냈습니다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전체 단순 진료 수는 고령에서 많지만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이 두개 질병은 </a:t>
            </a:r>
            <a:r>
              <a:rPr lang="en-US" altLang="ko-KR" dirty="0">
                <a:latin typeface="+mn-ea"/>
                <a:ea typeface="+mn-ea"/>
              </a:rPr>
              <a:t>0~15</a:t>
            </a:r>
            <a:r>
              <a:rPr lang="ko-KR" altLang="en-US" dirty="0">
                <a:latin typeface="+mn-ea"/>
                <a:ea typeface="+mn-ea"/>
              </a:rPr>
              <a:t>세 사이에서 진료 횟수가 많은 것을 확인할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국내의 </a:t>
            </a:r>
            <a:r>
              <a:rPr lang="ko-KR" altLang="en-US" dirty="0" err="1"/>
              <a:t>앨러지비염</a:t>
            </a:r>
            <a:r>
              <a:rPr lang="ko-KR" altLang="en-US" dirty="0"/>
              <a:t> 환자가 증가하는 추세를 보이고 있으며</a:t>
            </a:r>
            <a:r>
              <a:rPr lang="en-US" altLang="ko-KR" dirty="0"/>
              <a:t>, </a:t>
            </a:r>
            <a:r>
              <a:rPr lang="ko-KR" altLang="en-US" dirty="0"/>
              <a:t>연령대 별로는 </a:t>
            </a:r>
            <a:r>
              <a:rPr lang="en-US" altLang="ko-KR" dirty="0"/>
              <a:t>10</a:t>
            </a:r>
            <a:r>
              <a:rPr lang="ko-KR" altLang="en-US" dirty="0"/>
              <a:t>대 이하</a:t>
            </a:r>
            <a:r>
              <a:rPr lang="en-US" altLang="ko-KR" dirty="0"/>
              <a:t>, </a:t>
            </a:r>
            <a:r>
              <a:rPr lang="ko-KR" altLang="en-US" dirty="0"/>
              <a:t>그리고 여성에서 더 발병율이 높다는 국민건강보험공단의 자료와 일치하는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3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국내의 </a:t>
            </a:r>
            <a:r>
              <a:rPr lang="ko-KR" altLang="en-US" dirty="0" err="1"/>
              <a:t>알러지비염</a:t>
            </a:r>
            <a:r>
              <a:rPr lang="ko-KR" altLang="en-US" dirty="0"/>
              <a:t> 환자가 증가하는 추세를 보이고 있으며</a:t>
            </a:r>
            <a:r>
              <a:rPr lang="en-US" altLang="ko-KR" dirty="0"/>
              <a:t>, </a:t>
            </a:r>
            <a:r>
              <a:rPr lang="ko-KR" altLang="en-US" dirty="0"/>
              <a:t>연령대 별로는 </a:t>
            </a:r>
            <a:r>
              <a:rPr lang="en-US" altLang="ko-KR" dirty="0"/>
              <a:t>10</a:t>
            </a:r>
            <a:r>
              <a:rPr lang="ko-KR" altLang="en-US" dirty="0"/>
              <a:t>대 이하</a:t>
            </a:r>
            <a:r>
              <a:rPr lang="en-US" altLang="ko-KR" dirty="0"/>
              <a:t>, </a:t>
            </a:r>
            <a:r>
              <a:rPr lang="ko-KR" altLang="en-US" dirty="0"/>
              <a:t>그리고 여성에서 더 발병율이 높다는 국민건강보험공단의 자료와 일치하는 결과입니다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756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연령과의 상관계수가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에 가까운 질병을 나타냈습니다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전체 단순 진료수가 고령으로 갈수록 높은 것을 확인하였는데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이와 비슷한 추세를 가지는 질병들이 상관계수가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에 가깝게 나타나는 것을 확인할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5695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  <a:ea typeface="+mn-ea"/>
              </a:rPr>
              <a:t>계절적 특성이 잘 나타나는 질병을 확인해보았습니다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왼쪽은 감기인데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질병코드상 </a:t>
            </a:r>
            <a:r>
              <a:rPr lang="en-US" altLang="ko-KR" dirty="0">
                <a:latin typeface="+mn-ea"/>
                <a:ea typeface="+mn-ea"/>
              </a:rPr>
              <a:t>J00</a:t>
            </a:r>
            <a:r>
              <a:rPr lang="ko-KR" altLang="en-US" dirty="0">
                <a:latin typeface="+mn-ea"/>
                <a:ea typeface="+mn-ea"/>
              </a:rPr>
              <a:t>부터 </a:t>
            </a:r>
            <a:r>
              <a:rPr lang="en-US" altLang="ko-KR" dirty="0">
                <a:latin typeface="+mn-ea"/>
                <a:ea typeface="+mn-ea"/>
              </a:rPr>
              <a:t>J06</a:t>
            </a:r>
            <a:r>
              <a:rPr lang="ko-KR" altLang="en-US" dirty="0">
                <a:latin typeface="+mn-ea"/>
                <a:ea typeface="+mn-ea"/>
              </a:rPr>
              <a:t>까지를 묶어서 넓은 의미의 감기로 칭합니다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겨울의 진료수가 다른 계절보다 </a:t>
            </a:r>
            <a:r>
              <a:rPr lang="en-US" altLang="ko-KR" dirty="0">
                <a:latin typeface="+mn-ea"/>
                <a:ea typeface="+mn-ea"/>
              </a:rPr>
              <a:t>1.5</a:t>
            </a:r>
            <a:r>
              <a:rPr lang="ko-KR" altLang="en-US" dirty="0">
                <a:latin typeface="+mn-ea"/>
                <a:ea typeface="+mn-ea"/>
              </a:rPr>
              <a:t>배 많은 것을 확인할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  <a:ea typeface="+mn-ea"/>
              </a:rPr>
              <a:t>우측은 안과 질환의 계절별 분포를 나타낸 것인데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단순 계절별 진료수가 겨울에 많은 것에 비해 가을의 진료 수가 가장 많은 것을 확인할 수 있습니다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특히 </a:t>
            </a:r>
            <a:r>
              <a:rPr lang="en-US" altLang="ko-KR" dirty="0">
                <a:latin typeface="+mn-ea"/>
                <a:ea typeface="+mn-ea"/>
              </a:rPr>
              <a:t>H101 </a:t>
            </a:r>
            <a:r>
              <a:rPr lang="ko-KR" altLang="en-US" dirty="0">
                <a:latin typeface="+mn-ea"/>
                <a:ea typeface="+mn-ea"/>
              </a:rPr>
              <a:t>급성 아토피 결막염이 가장 많습니다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결막염은 주로 봄부터 </a:t>
            </a:r>
            <a:r>
              <a:rPr lang="ko-KR" altLang="en-US" dirty="0" err="1"/>
              <a:t>많아지기</a:t>
            </a:r>
            <a:r>
              <a:rPr lang="ko-KR" altLang="en-US" dirty="0"/>
              <a:t> 시작하여 가을</a:t>
            </a:r>
            <a:r>
              <a:rPr lang="en-US" altLang="ko-KR" dirty="0"/>
              <a:t>, </a:t>
            </a:r>
            <a:r>
              <a:rPr lang="ko-KR" altLang="en-US" dirty="0"/>
              <a:t>겨울부터 진료인원이 감소하는 건강보험심사평가원의 발표와 유사한 결과를 나타냅니다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140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질병청의 감기 산출기준과 월별 감기 환자수 분포입니다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겨울에 환자 수가 가장 많고 여름에 가장 적은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989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결막염은 주로 봄부터 </a:t>
            </a:r>
            <a:r>
              <a:rPr lang="ko-KR" altLang="en-US" dirty="0" err="1"/>
              <a:t>많아지기</a:t>
            </a:r>
            <a:r>
              <a:rPr lang="ko-KR" altLang="en-US" dirty="0"/>
              <a:t> 시작하여 가을</a:t>
            </a:r>
            <a:r>
              <a:rPr lang="en-US" altLang="ko-KR" dirty="0"/>
              <a:t>, </a:t>
            </a:r>
            <a:r>
              <a:rPr lang="ko-KR" altLang="en-US" dirty="0"/>
              <a:t>겨울부터 진료인원이 감소하는 건강보험심사평가원의 발표와 유사한 결과를 나타냅니다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4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latin typeface="+mn-ea"/>
                <a:ea typeface="+mn-ea"/>
              </a:rPr>
              <a:t>이러한 한국인의 예방적 건강관리에 높은 관심에 따라 연령</a:t>
            </a:r>
            <a:r>
              <a:rPr lang="en-US" altLang="ko-KR" sz="1200" b="0" dirty="0">
                <a:latin typeface="+mn-ea"/>
                <a:ea typeface="+mn-ea"/>
              </a:rPr>
              <a:t>,</a:t>
            </a:r>
            <a:r>
              <a:rPr lang="ko-KR" altLang="en-US" sz="1200" b="0" dirty="0">
                <a:latin typeface="+mn-ea"/>
                <a:ea typeface="+mn-ea"/>
              </a:rPr>
              <a:t> 계절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성별에 따른 주요 질환에 대한 정보를 제공하는 것을 일차로 목표하고</a:t>
            </a:r>
            <a:r>
              <a:rPr lang="en-US" altLang="ko-KR" sz="1200" b="0" dirty="0">
                <a:latin typeface="+mn-ea"/>
                <a:ea typeface="+mn-ea"/>
              </a:rPr>
              <a:t>,</a:t>
            </a:r>
            <a:r>
              <a:rPr lang="ko-KR" altLang="en-US" sz="1200" b="0" dirty="0">
                <a:latin typeface="+mn-ea"/>
                <a:ea typeface="+mn-ea"/>
              </a:rPr>
              <a:t> 추가적으로 이와 같은 </a:t>
            </a:r>
            <a:r>
              <a:rPr lang="ko-KR" altLang="en-US" sz="1200" b="0" dirty="0" err="1">
                <a:latin typeface="+mn-ea"/>
                <a:ea typeface="+mn-ea"/>
              </a:rPr>
              <a:t>변인에</a:t>
            </a:r>
            <a:r>
              <a:rPr lang="ko-KR" altLang="en-US" sz="1200" b="0" dirty="0">
                <a:latin typeface="+mn-ea"/>
                <a:ea typeface="+mn-ea"/>
              </a:rPr>
              <a:t> 따른 질병 예측 모델을 만들고자 합니다</a:t>
            </a:r>
            <a:r>
              <a:rPr lang="en-US" altLang="ko-KR" sz="1200" b="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7135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결측값을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확인한 결과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1048575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건의 자료에 대해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결측값이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존재하지 않으며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중복데이터 또한 존재하지 않는 것을 확인할 수 있습니다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151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  <a:ea typeface="나눔바른고딕OTF" panose="02020603020101020101" pitchFamily="18" charset="-127"/>
              </a:rPr>
              <a:t>위쪽 블록에서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계절 특성을 추가하기 위해 기간을 나타내는 칼럼을 월별로 변환한 후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 후 월별로 묶어 계절이라는 컬럼으로 재정의 하였습니다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  <a:ea typeface="나눔바른고딕OTF" panose="02020603020101020101" pitchFamily="18" charset="-127"/>
              </a:rPr>
              <a:t>그리고 편의를 위해 유의미한 컬럼만 불러서 재정의합니다</a:t>
            </a:r>
            <a:r>
              <a:rPr lang="en-US" altLang="ko-KR" sz="1200" dirty="0">
                <a:latin typeface="+mn-lt"/>
                <a:ea typeface="나눔바른고딕OTF" panose="02020603020101020101" pitchFamily="18" charset="-127"/>
              </a:rPr>
              <a:t>.</a:t>
            </a:r>
          </a:p>
          <a:p>
            <a:pPr algn="l">
              <a:spcBef>
                <a:spcPts val="400"/>
              </a:spcBef>
            </a:pPr>
            <a:r>
              <a:rPr lang="ko-KR" altLang="en-US" sz="1200" dirty="0">
                <a:latin typeface="+mn-lt"/>
                <a:ea typeface="나눔바른고딕OTF" panose="02020603020101020101" pitchFamily="18" charset="-127"/>
              </a:rPr>
              <a:t>아래</a:t>
            </a:r>
            <a:r>
              <a:rPr lang="en-US" altLang="ko-KR" sz="1200" dirty="0">
                <a:latin typeface="+mn-lt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+mn-lt"/>
                <a:ea typeface="나눔바른고딕OTF" panose="02020603020101020101" pitchFamily="18" charset="-127"/>
              </a:rPr>
              <a:t>블록에서</a:t>
            </a:r>
            <a:r>
              <a:rPr lang="en-US" altLang="ko-KR" sz="1200" dirty="0">
                <a:latin typeface="+mn-lt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+mn-lt"/>
                <a:ea typeface="나눔바른고딕OTF" panose="02020603020101020101" pitchFamily="18" charset="-127"/>
              </a:rPr>
              <a:t>진료 수 상위</a:t>
            </a:r>
            <a:r>
              <a:rPr lang="en-US" altLang="ko-KR" sz="1200" dirty="0">
                <a:latin typeface="+mn-lt"/>
                <a:ea typeface="나눔바른고딕OTF" panose="02020603020101020101" pitchFamily="18" charset="-127"/>
              </a:rPr>
              <a:t>20</a:t>
            </a:r>
            <a:r>
              <a:rPr lang="ko-KR" altLang="en-US" sz="1200" dirty="0">
                <a:latin typeface="+mn-lt"/>
                <a:ea typeface="나눔바른고딕OTF" panose="02020603020101020101" pitchFamily="18" charset="-127"/>
              </a:rPr>
              <a:t>개의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질병코드에 대하여 개인정보보호를 위하거나 그 외의 이유로 정확하게 작성되지 않은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질병명</a:t>
            </a:r>
            <a:r>
              <a:rPr lang="en-US" altLang="ko-KR" sz="1200" dirty="0">
                <a:latin typeface="+mn-lt"/>
                <a:ea typeface="나눔바른고딕OTF" panose="02020603020101020101" pitchFamily="18" charset="-127"/>
              </a:rPr>
              <a:t>(N_ , F_)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 대해서는 본 분석에서 제외하였으며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병명이 비슷한 것들에 대해서는 종합하여 처리하였습니다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algn="l">
              <a:spcBef>
                <a:spcPts val="400"/>
              </a:spcBef>
            </a:pPr>
            <a:r>
              <a:rPr lang="en-US" altLang="ko-KR" sz="1200" dirty="0">
                <a:latin typeface="+mn-lt"/>
                <a:ea typeface="나눔바른고딕OTF" panose="02020603020101020101" pitchFamily="18" charset="-127"/>
              </a:rPr>
              <a:t>EX)</a:t>
            </a:r>
          </a:p>
          <a:p>
            <a:pPr algn="l">
              <a:spcBef>
                <a:spcPts val="400"/>
              </a:spcBef>
            </a:pPr>
            <a:r>
              <a:rPr lang="en-US" altLang="ko-KR" sz="1200" dirty="0">
                <a:latin typeface="+mn-lt"/>
                <a:ea typeface="나눔바른고딕OTF" panose="02020603020101020101" pitchFamily="18" charset="-127"/>
              </a:rPr>
              <a:t>J029, J0390, J060, J00, J0190, J069 -&gt;</a:t>
            </a:r>
            <a:r>
              <a:rPr lang="ko-KR" altLang="en-US" sz="1200" dirty="0">
                <a:latin typeface="+mn-lt"/>
                <a:ea typeface="나눔바른고딕OTF" panose="02020603020101020101" pitchFamily="18" charset="-127"/>
              </a:rPr>
              <a:t>감기</a:t>
            </a:r>
            <a:endParaRPr lang="en-US" altLang="ko-KR" sz="1200" dirty="0">
              <a:latin typeface="+mn-lt"/>
              <a:ea typeface="나눔바른고딕OTF" panose="02020603020101020101" pitchFamily="18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200" dirty="0">
                <a:latin typeface="+mn-lt"/>
                <a:ea typeface="나눔바른고딕OTF" panose="02020603020101020101" pitchFamily="18" charset="-127"/>
              </a:rPr>
              <a:t>A099, A090 -&gt; </a:t>
            </a:r>
            <a:r>
              <a:rPr lang="ko-KR" altLang="en-US" sz="1200" dirty="0">
                <a:latin typeface="+mn-lt"/>
                <a:ea typeface="나눔바른고딕OTF" panose="02020603020101020101" pitchFamily="18" charset="-127"/>
              </a:rPr>
              <a:t>위장염 및 결장염</a:t>
            </a:r>
            <a:endParaRPr lang="en-US" altLang="ko-KR" sz="1200" dirty="0">
              <a:latin typeface="+mn-lt"/>
              <a:ea typeface="나눔바른고딕OTF" panose="02020603020101020101" pitchFamily="18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200" dirty="0">
                <a:latin typeface="+mn-lt"/>
                <a:ea typeface="나눔바른고딕OTF" panose="02020603020101020101" pitchFamily="18" charset="-127"/>
              </a:rPr>
              <a:t>J304, J303 -&gt; </a:t>
            </a:r>
            <a:r>
              <a:rPr lang="ko-KR" altLang="en-US" sz="1200" dirty="0" err="1">
                <a:latin typeface="+mn-lt"/>
                <a:ea typeface="나눔바른고딕OTF" panose="02020603020101020101" pitchFamily="18" charset="-127"/>
              </a:rPr>
              <a:t>앨러지비염</a:t>
            </a:r>
            <a:endParaRPr lang="en-US" altLang="ko-KR" sz="1200" dirty="0">
              <a:latin typeface="+mn-lt"/>
              <a:ea typeface="나눔바른고딕OTF" panose="02020603020101020101" pitchFamily="18" charset="-127"/>
            </a:endParaRPr>
          </a:p>
          <a:p>
            <a:pPr algn="l">
              <a:spcBef>
                <a:spcPts val="400"/>
              </a:spcBef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마지막으로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Object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타입의 컬럼들을 숫자 타입으로 바꾸어 추후 분석이 가능한 변수로 만들어주었습니다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n-lt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882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ea"/>
                <a:ea typeface="+mn-ea"/>
              </a:rPr>
              <a:t>숫자 간의 큰 </a:t>
            </a:r>
            <a:r>
              <a:rPr lang="ko-KR" altLang="en-US" sz="1200" dirty="0" err="1">
                <a:latin typeface="+mn-ea"/>
                <a:ea typeface="+mn-ea"/>
              </a:rPr>
              <a:t>이격으로</a:t>
            </a:r>
            <a:r>
              <a:rPr lang="ko-KR" altLang="en-US" sz="1200" dirty="0">
                <a:latin typeface="+mn-ea"/>
                <a:ea typeface="+mn-ea"/>
              </a:rPr>
              <a:t> 분산이 커지는 것을 막기 위해 스케일링 하였습니다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6607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400"/>
              </a:spcBef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모델링을 이용하여 분석하기 전 데이터셋을 분할하기 위해 다음과 같은 작업을 진행하였습니다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algn="l">
              <a:spcBef>
                <a:spcPts val="400"/>
              </a:spcBef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선택한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feature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는 성별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연령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시도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진료코드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계절이며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이를 통해 예측하고자 하는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label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은 주병명으로 지정하였다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algn="l">
              <a:spcBef>
                <a:spcPts val="400"/>
              </a:spcBef>
            </a:pP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Train data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는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80%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데이터를 사용하였으며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테스트 데이터는 나머지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퍼센트로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설정히였다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563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400"/>
              </a:spcBef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본 분석에 사용된 모델링은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랜덤포레스트로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/>
              <a:t>훈련 과정에서 구성한 다수의 </a:t>
            </a:r>
            <a:r>
              <a:rPr lang="ko-KR" altLang="en-US" dirty="0">
                <a:hlinkClick r:id="rId3" tooltip="결정 트리"/>
              </a:rPr>
              <a:t>결정 트리</a:t>
            </a:r>
            <a:r>
              <a:rPr lang="ko-KR" altLang="en-US" dirty="0"/>
              <a:t>로부터 부류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또는 평균 예측치</a:t>
            </a:r>
            <a:r>
              <a:rPr lang="en-US" altLang="ko-KR" dirty="0"/>
              <a:t>(</a:t>
            </a:r>
            <a:r>
              <a:rPr lang="ko-KR" altLang="en-US" dirty="0"/>
              <a:t>회귀 분석</a:t>
            </a:r>
            <a:r>
              <a:rPr lang="en-US" altLang="ko-KR" dirty="0"/>
              <a:t>)</a:t>
            </a:r>
            <a:r>
              <a:rPr lang="ko-KR" altLang="en-US" dirty="0"/>
              <a:t>를 출력하는 모델입니다</a:t>
            </a:r>
            <a:r>
              <a:rPr lang="en-US" altLang="ko-KR" dirty="0"/>
              <a:t>.</a:t>
            </a:r>
          </a:p>
          <a:p>
            <a:pPr algn="l">
              <a:spcBef>
                <a:spcPts val="400"/>
              </a:spcBef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데이터를 분석한 결과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모델의 최종 성능은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0.56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으로 확인되었습니다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algn="l">
              <a:spcBef>
                <a:spcPts val="400"/>
              </a:spcBef>
            </a:pP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708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모델링의 예측 확률이 낮은 이유를 분석하고자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importance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그래프를 확인하였습니다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algn="l">
              <a:spcBef>
                <a:spcPts val="400"/>
              </a:spcBef>
            </a:pPr>
            <a:r>
              <a:rPr lang="ko-KR" altLang="en-US" sz="1200" dirty="0">
                <a:latin typeface="+mj-ea"/>
                <a:ea typeface="+mj-ea"/>
              </a:rPr>
              <a:t>유의미한 특성은 연령대와 진료과목 두가지였습니다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algn="l">
              <a:spcBef>
                <a:spcPts val="400"/>
              </a:spcBef>
            </a:pPr>
            <a:endParaRPr lang="en-US" altLang="ko-KR" sz="1200" dirty="0">
              <a:latin typeface="+mj-ea"/>
              <a:ea typeface="+mj-ea"/>
            </a:endParaRPr>
          </a:p>
          <a:p>
            <a:pPr algn="l">
              <a:spcBef>
                <a:spcPts val="400"/>
              </a:spcBef>
            </a:pPr>
            <a:r>
              <a:rPr lang="ko-KR" altLang="en-US" sz="1200" dirty="0">
                <a:latin typeface="+mj-ea"/>
                <a:ea typeface="+mj-ea"/>
              </a:rPr>
              <a:t>하지만 진료비와 같은 특성을 추가하면 성능은 </a:t>
            </a:r>
            <a:r>
              <a:rPr lang="en-US" altLang="ko-KR" sz="1200" dirty="0">
                <a:latin typeface="+mj-ea"/>
                <a:ea typeface="+mj-ea"/>
              </a:rPr>
              <a:t>0.64</a:t>
            </a:r>
            <a:r>
              <a:rPr lang="ko-KR" altLang="en-US" sz="1200" dirty="0">
                <a:latin typeface="+mj-ea"/>
                <a:ea typeface="+mj-ea"/>
              </a:rPr>
              <a:t>정도로 상승하지만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진료비는 진료에 대한 결과이기 때문에 주상병을 예측하는 목적에는 맞지 않다고 판단되어 모델링은 성능 </a:t>
            </a:r>
            <a:r>
              <a:rPr lang="en-US" altLang="ko-KR" sz="1200" dirty="0">
                <a:latin typeface="+mj-ea"/>
                <a:ea typeface="+mj-ea"/>
              </a:rPr>
              <a:t>0.56</a:t>
            </a:r>
            <a:r>
              <a:rPr lang="ko-KR" altLang="en-US" sz="1200" dirty="0">
                <a:latin typeface="+mj-ea"/>
                <a:ea typeface="+mj-ea"/>
              </a:rPr>
              <a:t>으로 종료하였습니다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분석의 결과를 통해 활용할 수 있는 방안에 대한 제시는 다음과 같습니다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56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바른고딕OTF" panose="020B0600000101010101" charset="-127"/>
                <a:ea typeface="나눔바른고딕OTF" panose="020B0600000101010101" charset="-127"/>
              </a:rPr>
              <a:t>첫째</a:t>
            </a:r>
            <a:r>
              <a:rPr lang="en-US" altLang="ko-KR" sz="12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200" dirty="0">
                <a:latin typeface="나눔바른고딕OTF" panose="020B0600000101010101" charset="-127"/>
                <a:ea typeface="나눔바른고딕OTF" panose="020B0600000101010101" charset="-127"/>
              </a:rPr>
              <a:t>고객에게 정보를 제공할 수 있는 방안으로써 본 분석결과를 활용할 수 있습니다</a:t>
            </a:r>
            <a:r>
              <a:rPr lang="en-US" altLang="ko-KR" sz="1200" dirty="0">
                <a:latin typeface="나눔바른고딕OTF" panose="020B0600000101010101" charset="-127"/>
                <a:ea typeface="나눔바른고딕OTF" panose="020B0600000101010101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200" dirty="0">
                <a:latin typeface="나눔바른고딕OTF" panose="020B0600000101010101" charset="-127"/>
                <a:ea typeface="나눔바른고딕OTF" panose="020B0600000101010101" charset="-127"/>
              </a:rPr>
              <a:t>본 분석은 계절</a:t>
            </a:r>
            <a:r>
              <a:rPr lang="en-US" altLang="ko-KR" sz="12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200" dirty="0">
                <a:latin typeface="나눔바른고딕OTF" panose="020B0600000101010101" charset="-127"/>
                <a:ea typeface="나눔바른고딕OTF" panose="020B0600000101010101" charset="-127"/>
              </a:rPr>
              <a:t>연령</a:t>
            </a:r>
            <a:r>
              <a:rPr lang="en-US" altLang="ko-KR" sz="12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200" dirty="0">
                <a:latin typeface="나눔바른고딕OTF" panose="020B0600000101010101" charset="-127"/>
                <a:ea typeface="나눔바른고딕OTF" panose="020B0600000101010101" charset="-127"/>
              </a:rPr>
              <a:t>성별로 자주 일어날 수 있는 부상 등에 대한 분포를 확인할 수 있었으며</a:t>
            </a:r>
            <a:r>
              <a:rPr lang="en-US" altLang="ko-KR" sz="1200" dirty="0">
                <a:latin typeface="나눔바른고딕OTF" panose="020B0600000101010101" charset="-127"/>
                <a:ea typeface="나눔바른고딕OTF" panose="020B0600000101010101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1200" dirty="0">
                <a:latin typeface="나눔바른고딕OTF" panose="020B0600000101010101" charset="-127"/>
                <a:ea typeface="나눔바른고딕OTF" panose="020B0600000101010101" charset="-127"/>
              </a:rPr>
              <a:t>이를 통해 계절별</a:t>
            </a:r>
            <a:r>
              <a:rPr lang="en-US" altLang="ko-KR" sz="12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200" dirty="0">
                <a:latin typeface="나눔바른고딕OTF" panose="020B0600000101010101" charset="-127"/>
                <a:ea typeface="나눔바른고딕OTF" panose="020B0600000101010101" charset="-127"/>
              </a:rPr>
              <a:t>성별</a:t>
            </a:r>
            <a:r>
              <a:rPr lang="en-US" altLang="ko-KR" sz="12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200" dirty="0">
                <a:latin typeface="나눔바른고딕OTF" panose="020B0600000101010101" charset="-127"/>
                <a:ea typeface="나눔바른고딕OTF" panose="020B0600000101010101" charset="-127"/>
              </a:rPr>
              <a:t>연령별 주의 질병을 고지하고 질병의 정의와 질병과 관련된 증상</a:t>
            </a:r>
            <a:r>
              <a:rPr lang="en-US" altLang="ko-KR" sz="12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200" dirty="0">
                <a:latin typeface="나눔바른고딕OTF" panose="020B0600000101010101" charset="-127"/>
                <a:ea typeface="나눔바른고딕OTF" panose="020B0600000101010101" charset="-127"/>
              </a:rPr>
              <a:t>예방 팁 등을 질병별로 공유하는 데 사용할 수 있습니다</a:t>
            </a:r>
            <a:r>
              <a:rPr lang="en-US" altLang="ko-KR" sz="1200" dirty="0">
                <a:latin typeface="나눔바른고딕OTF" panose="020B0600000101010101" charset="-127"/>
                <a:ea typeface="나눔바른고딕OTF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8850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활용방안</a:t>
            </a:r>
            <a:endParaRPr lang="en-US" altLang="ko-KR" dirty="0">
              <a:latin typeface="+mn-lt"/>
            </a:endParaRPr>
          </a:p>
          <a:p>
            <a:pPr marL="228600" indent="-228600">
              <a:buAutoNum type="arabicPeriod"/>
            </a:pPr>
            <a:r>
              <a:rPr lang="ko-KR" altLang="en-US" dirty="0">
                <a:latin typeface="+mn-lt"/>
              </a:rPr>
              <a:t>홈페이지를 만들어 계절별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성별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연령별 주의 질병을 고지하고 질병의 정의와 질병과 관련된 증상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예방 팁 등을 질병별로 공유한다</a:t>
            </a:r>
            <a:r>
              <a:rPr lang="en-US" altLang="ko-KR" dirty="0">
                <a:latin typeface="+mn-lt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dirty="0">
                <a:latin typeface="+mn-lt"/>
              </a:rPr>
              <a:t>SNS</a:t>
            </a:r>
            <a:r>
              <a:rPr lang="ko-KR" altLang="en-US" dirty="0">
                <a:latin typeface="+mn-lt"/>
              </a:rPr>
              <a:t>나 이메일 서비스를 통해 자신에게 수요자별 주의 질병을 알려주는 구독 서비스를 실시한다</a:t>
            </a:r>
            <a:r>
              <a:rPr lang="en-US" altLang="ko-KR" dirty="0">
                <a:latin typeface="+mn-lt"/>
              </a:rPr>
              <a:t>.</a:t>
            </a:r>
            <a:r>
              <a:rPr lang="ko-KR" altLang="en-US" dirty="0">
                <a:latin typeface="+mn-lt"/>
              </a:rPr>
              <a:t> </a:t>
            </a:r>
            <a:endParaRPr lang="en-US" altLang="ko-K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5323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61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954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소감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승환</a:t>
            </a:r>
            <a:r>
              <a:rPr lang="en-US" altLang="ko-KR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: EDA</a:t>
            </a:r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분석부터 모델링까지 학습하고 직접 적용해보면서 막연하게 배운 지식을 구체화 할 수 있어서 유익했습니다</a:t>
            </a:r>
            <a:r>
              <a:rPr lang="en-US" altLang="ko-KR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. </a:t>
            </a:r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조장으로서 역할분담이 미흡했지만 너그러운 </a:t>
            </a:r>
            <a:r>
              <a:rPr lang="ko-KR" altLang="en-US" sz="1200" b="1" kern="1200" spc="-1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양해부탁드립니다</a:t>
            </a:r>
            <a:r>
              <a:rPr lang="en-US" altLang="ko-KR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희선</a:t>
            </a:r>
            <a:r>
              <a:rPr lang="en-US" altLang="ko-KR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: </a:t>
            </a:r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이론으로만 배웠던 것들을 코딩으로 구현하는 방법을 배울 수 있어 좋은 경험이었습니다</a:t>
            </a:r>
            <a:r>
              <a:rPr lang="en-US" altLang="ko-KR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시윤</a:t>
            </a:r>
            <a:r>
              <a:rPr lang="en-US" altLang="ko-KR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: </a:t>
            </a:r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자료에 대해서 전처리하고 분석하는 과정을 이론이 아니라 실제로 적용하면서 확인하는 과정에서 실수도 </a:t>
            </a:r>
            <a:r>
              <a:rPr lang="ko-KR" altLang="en-US" sz="1200" b="1" kern="1200" spc="-15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많고 여러 방향으로 </a:t>
            </a:r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확인하지는 못했지만 실습을 해보는 경험이 되어서 뜻깊었습니다</a:t>
            </a:r>
            <a:r>
              <a:rPr lang="en-US" altLang="ko-KR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현일</a:t>
            </a:r>
            <a:r>
              <a:rPr lang="en-US" altLang="ko-KR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: </a:t>
            </a:r>
            <a:r>
              <a:rPr lang="ko-KR" altLang="en-US" sz="1200" b="1" kern="1200" spc="-1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파이썬을</a:t>
            </a:r>
            <a:r>
              <a:rPr lang="ko-KR" altLang="en-US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 통해 데이터를 처리하고 분석할 수 있는 역량을 기를 수 있어서 좋았습니다</a:t>
            </a:r>
            <a:r>
              <a:rPr lang="en-US" altLang="ko-KR" sz="1200" b="1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n-ea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316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latin typeface="+mj-lt"/>
                <a:ea typeface="+mj-ea"/>
              </a:rPr>
              <a:t>프로젝트 목적은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effectLst/>
                <a:uLnTx/>
                <a:uFillTx/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질병에 대한 통계 정보를 제공함으로써 질병을 사전에 예방하고  질병과 관련된 정보를 쉽게 알리고자 합니다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effectLst/>
                <a:uLnTx/>
                <a:uFillTx/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effectLst/>
                <a:uLnTx/>
                <a:uFillTx/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수행 전략은 </a:t>
            </a:r>
            <a:endParaRPr lang="en-US" altLang="ko-KR" b="0" dirty="0">
              <a:latin typeface="+mj-lt"/>
              <a:ea typeface="+mj-ea"/>
            </a:endParaRPr>
          </a:p>
          <a:p>
            <a:pPr marL="108000" indent="-108000" algn="l" defTabSz="913970" rtl="0" eaLnBrk="1" latinLnBrk="1" hangingPunct="1">
              <a:lnSpc>
                <a:spcPct val="120000"/>
              </a:lnSpc>
            </a:pPr>
            <a:r>
              <a:rPr lang="ko-KR" altLang="en-US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우선 국민건강정보데이터</a:t>
            </a:r>
            <a:r>
              <a:rPr lang="en-US" altLang="ko-KR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(</a:t>
            </a:r>
            <a:r>
              <a:rPr lang="ko-KR" altLang="en-US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진료내역정보</a:t>
            </a:r>
            <a:r>
              <a:rPr lang="en-US" altLang="ko-KR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)</a:t>
            </a:r>
            <a:r>
              <a:rPr lang="ko-KR" altLang="en-US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를 사용하여 성별코드</a:t>
            </a:r>
            <a:r>
              <a:rPr lang="en-US" altLang="ko-KR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, </a:t>
            </a:r>
            <a:r>
              <a:rPr lang="ko-KR" altLang="en-US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연령대 코드</a:t>
            </a:r>
            <a:r>
              <a:rPr lang="en-US" altLang="ko-KR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, </a:t>
            </a:r>
            <a:r>
              <a:rPr lang="ko-KR" altLang="en-US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요양개시일자</a:t>
            </a:r>
            <a:r>
              <a:rPr lang="en-US" altLang="ko-KR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, </a:t>
            </a:r>
            <a:r>
              <a:rPr lang="ko-KR" altLang="en-US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주상병코드를 통해 진료수가 많은 질병의 연령별 </a:t>
            </a:r>
            <a:r>
              <a:rPr lang="en-US" altLang="ko-KR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/ </a:t>
            </a:r>
            <a:r>
              <a:rPr lang="ko-KR" altLang="en-US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성별 </a:t>
            </a:r>
            <a:r>
              <a:rPr lang="en-US" altLang="ko-KR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/ </a:t>
            </a:r>
            <a:r>
              <a:rPr lang="ko-KR" altLang="en-US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계절별 분포를 분석하고 이를 활용하여 각 특성이 잘 드러나는 질병의 발생 분포를 시각화 합니다</a:t>
            </a:r>
            <a:r>
              <a:rPr lang="en-US" altLang="ko-KR" sz="1200" b="0" kern="1200" spc="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  <a:cs typeface="+mn-cs"/>
                <a:sym typeface="Wingdings"/>
              </a:rPr>
              <a:t>.</a:t>
            </a:r>
            <a:endParaRPr lang="ko-KR" altLang="en-US" sz="1200" b="0" kern="1200" spc="0" dirty="0">
              <a:solidFill>
                <a:schemeClr val="tx1"/>
              </a:solidFill>
              <a:latin typeface="+mj-lt"/>
              <a:ea typeface="나눔바른고딕OTF" panose="02020603020101020101" pitchFamily="18" charset="-127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60191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kern="12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12C2E"/>
                </a:solidFill>
                <a:latin typeface="+mj-ea"/>
                <a:ea typeface="+mj-ea"/>
              </a:rPr>
              <a:t>다음으로</a:t>
            </a:r>
            <a:endParaRPr lang="en-US" altLang="ko-KR" kern="120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12C2E"/>
              </a:solidFill>
              <a:latin typeface="+mj-ea"/>
              <a:ea typeface="+mj-ea"/>
            </a:endParaRPr>
          </a:p>
          <a:p>
            <a:pPr marL="108000" indent="-108000" algn="l" defTabSz="913970" rtl="0" eaLnBrk="1" latinLnBrk="1" hangingPunct="1">
              <a:lnSpc>
                <a:spcPct val="120000"/>
              </a:lnSpc>
            </a:pPr>
            <a:r>
              <a:rPr lang="ko-KR" altLang="en-US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성별</a:t>
            </a:r>
            <a:r>
              <a:rPr lang="en-US" altLang="ko-KR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, </a:t>
            </a:r>
            <a:r>
              <a:rPr lang="ko-KR" altLang="en-US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연령</a:t>
            </a:r>
            <a:r>
              <a:rPr lang="en-US" altLang="ko-KR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, </a:t>
            </a:r>
            <a:r>
              <a:rPr lang="ko-KR" altLang="en-US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지역</a:t>
            </a:r>
            <a:r>
              <a:rPr lang="en-US" altLang="ko-KR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, </a:t>
            </a:r>
            <a:r>
              <a:rPr lang="ko-KR" altLang="en-US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진료과목</a:t>
            </a:r>
            <a:r>
              <a:rPr lang="en-US" altLang="ko-KR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, </a:t>
            </a:r>
            <a:r>
              <a:rPr lang="ko-KR" altLang="en-US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계절을 통해 진료과목 예측을 모델링합니다</a:t>
            </a:r>
            <a:r>
              <a:rPr lang="en-US" altLang="ko-KR" sz="1200" kern="1200" spc="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  <a:sym typeface="Wingdings"/>
              </a:rPr>
              <a:t>.</a:t>
            </a:r>
            <a:endParaRPr lang="ko-KR" altLang="en-US" sz="1200" kern="1200" spc="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853895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+mj-ea"/>
                <a:ea typeface="+mj-ea"/>
              </a:rPr>
              <a:t>우선 데이터의 기본 구조를 살펴보았습니다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19</a:t>
            </a:r>
            <a:r>
              <a:rPr lang="ko-KR" altLang="en-US" dirty="0">
                <a:latin typeface="+mj-ea"/>
                <a:ea typeface="+mj-ea"/>
              </a:rPr>
              <a:t>개의 컬럼이 있는 것을 확인했고 각 컬럼의 정의는 오른쪽과 같습니다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프로젝트에서는 데이터 분석을 위해 주로 성별 코드</a:t>
            </a:r>
            <a:r>
              <a:rPr lang="en-US" altLang="ko-KR" dirty="0"/>
              <a:t>, </a:t>
            </a:r>
            <a:r>
              <a:rPr lang="ko-KR" altLang="en-US" dirty="0"/>
              <a:t>내원 날짜코드</a:t>
            </a:r>
            <a:r>
              <a:rPr lang="en-US" altLang="ko-KR" dirty="0"/>
              <a:t>, </a:t>
            </a:r>
            <a:r>
              <a:rPr lang="ko-KR" altLang="en-US" dirty="0"/>
              <a:t>진료과목코드</a:t>
            </a:r>
            <a:r>
              <a:rPr lang="en-US" altLang="ko-KR" dirty="0"/>
              <a:t>, </a:t>
            </a:r>
            <a:r>
              <a:rPr lang="ko-KR" altLang="en-US" dirty="0" err="1"/>
              <a:t>주상병</a:t>
            </a:r>
            <a:r>
              <a:rPr lang="ko-KR" altLang="en-US" dirty="0"/>
              <a:t> 코드를 주로 사용하였습니다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629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연령별 단순 진료 분포입니다 연령 그룹은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부터 </a:t>
            </a:r>
            <a:r>
              <a:rPr lang="en-US" altLang="ko-KR" dirty="0">
                <a:latin typeface="+mn-ea"/>
                <a:ea typeface="+mn-ea"/>
              </a:rPr>
              <a:t>18</a:t>
            </a:r>
            <a:r>
              <a:rPr lang="ko-KR" altLang="en-US" dirty="0">
                <a:latin typeface="+mn-ea"/>
                <a:ea typeface="+mn-ea"/>
              </a:rPr>
              <a:t>까지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세 단위로 나누어져 있고 성별은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번 남성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번 여성으로 되어있습니다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오른쪽 </a:t>
            </a:r>
            <a:r>
              <a:rPr lang="en-US" altLang="ko-KR" dirty="0">
                <a:latin typeface="+mn-ea"/>
                <a:ea typeface="+mn-ea"/>
              </a:rPr>
              <a:t>2020</a:t>
            </a:r>
            <a:r>
              <a:rPr lang="ko-KR" altLang="en-US" dirty="0">
                <a:latin typeface="+mn-ea"/>
                <a:ea typeface="+mn-ea"/>
              </a:rPr>
              <a:t>년 기준의 인구분포를 보시면 </a:t>
            </a:r>
            <a:r>
              <a:rPr lang="en-US" altLang="ko-KR" dirty="0">
                <a:latin typeface="+mn-ea"/>
                <a:ea typeface="+mn-ea"/>
              </a:rPr>
              <a:t>40~60</a:t>
            </a:r>
            <a:r>
              <a:rPr lang="ko-KR" altLang="en-US" dirty="0">
                <a:latin typeface="+mn-ea"/>
                <a:ea typeface="+mn-ea"/>
              </a:rPr>
              <a:t>세 사이가 가장 많고 그 이상으로 갈수록 급격히 줄어드는 모양임을 알 수 있습니다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하지만 진료 숫자는 조금 더 고령에서 정점을 찍고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인구수 대비 고령에서 진료 숫자가 많다는 것을 알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defTabSz="914400" eaLnBrk="1" hangingPunct="1">
              <a:lnSpc>
                <a:spcPct val="120000"/>
              </a:lnSpc>
              <a:spcBef>
                <a:spcPts val="0"/>
              </a:spcBef>
              <a:buClrTx/>
              <a:buSzTx/>
              <a:defRPr/>
            </a:pPr>
            <a:endParaRPr lang="en-US" altLang="ko-KR" sz="1200" b="1" kern="120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12C2E"/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742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  <a:ea typeface="+mn-ea"/>
              </a:rPr>
              <a:t>계절별 단순 진료 분포입니다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겨울이 다른 계절보다 </a:t>
            </a:r>
            <a:r>
              <a:rPr lang="en-US" altLang="ko-KR" dirty="0">
                <a:latin typeface="+mn-ea"/>
                <a:ea typeface="+mn-ea"/>
              </a:rPr>
              <a:t>10~20</a:t>
            </a:r>
            <a:r>
              <a:rPr lang="ko-KR" altLang="en-US" dirty="0">
                <a:latin typeface="+mn-ea"/>
                <a:ea typeface="+mn-ea"/>
              </a:rPr>
              <a:t>퍼센트 진료 수가 많다는 것을 확인할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6603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  <a:ea typeface="+mn-ea"/>
              </a:rPr>
              <a:t>진료 수 상위 </a:t>
            </a:r>
            <a:r>
              <a:rPr lang="en-US" altLang="ko-KR" dirty="0">
                <a:latin typeface="+mn-ea"/>
                <a:ea typeface="+mn-ea"/>
              </a:rPr>
              <a:t>10</a:t>
            </a:r>
            <a:r>
              <a:rPr lang="ko-KR" altLang="en-US" dirty="0">
                <a:latin typeface="+mn-ea"/>
                <a:ea typeface="+mn-ea"/>
              </a:rPr>
              <a:t>개 질병의 연령별 분포입니다</a:t>
            </a:r>
            <a:r>
              <a:rPr lang="en-US" altLang="ko-KR" dirty="0">
                <a:latin typeface="+mn-ea"/>
                <a:ea typeface="+mn-ea"/>
              </a:rPr>
              <a:t>. I109 </a:t>
            </a:r>
            <a:r>
              <a:rPr lang="ko-KR" altLang="en-US" dirty="0">
                <a:latin typeface="+mn-ea"/>
                <a:ea typeface="+mn-ea"/>
              </a:rPr>
              <a:t>원발성 고혈압이 연령대가 높아질수록 매우 급격히 증가하는 모습을 확인할 수 있고 </a:t>
            </a:r>
            <a:r>
              <a:rPr lang="en-US" altLang="ko-KR" dirty="0">
                <a:latin typeface="+mn-ea"/>
                <a:ea typeface="+mn-ea"/>
              </a:rPr>
              <a:t>J304 </a:t>
            </a:r>
            <a:r>
              <a:rPr lang="ko-KR" altLang="en-US" dirty="0" err="1">
                <a:latin typeface="+mn-ea"/>
                <a:ea typeface="+mn-ea"/>
              </a:rPr>
              <a:t>앨러지</a:t>
            </a:r>
            <a:r>
              <a:rPr lang="ko-KR" altLang="en-US" dirty="0">
                <a:latin typeface="+mn-ea"/>
                <a:ea typeface="+mn-ea"/>
              </a:rPr>
              <a:t> 비염 </a:t>
            </a:r>
            <a:r>
              <a:rPr lang="en-US" altLang="ko-KR" dirty="0">
                <a:latin typeface="+mn-ea"/>
                <a:ea typeface="+mn-ea"/>
              </a:rPr>
              <a:t>J209 </a:t>
            </a:r>
            <a:r>
              <a:rPr lang="ko-KR" altLang="en-US" dirty="0">
                <a:latin typeface="+mn-ea"/>
                <a:ea typeface="+mn-ea"/>
              </a:rPr>
              <a:t>기관지염이 </a:t>
            </a:r>
            <a:r>
              <a:rPr lang="en-US" altLang="ko-KR" dirty="0">
                <a:latin typeface="+mn-ea"/>
                <a:ea typeface="+mn-ea"/>
              </a:rPr>
              <a:t>0~15</a:t>
            </a:r>
            <a:r>
              <a:rPr lang="ko-KR" altLang="en-US" dirty="0">
                <a:latin typeface="+mn-ea"/>
                <a:ea typeface="+mn-ea"/>
              </a:rPr>
              <a:t>세 사이 높게 분포하는 것을 확인할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339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5735E58-59AF-48E5-8F35-F1656C0EAFE9}"/>
              </a:ext>
            </a:extLst>
          </p:cNvPr>
          <p:cNvSpPr/>
          <p:nvPr userDrawn="1"/>
        </p:nvSpPr>
        <p:spPr>
          <a:xfrm>
            <a:off x="0" y="0"/>
            <a:ext cx="288000" cy="827314"/>
          </a:xfrm>
          <a:prstGeom prst="rect">
            <a:avLst/>
          </a:prstGeom>
          <a:solidFill>
            <a:srgbClr val="1E1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바른고딕OTF" panose="02020603020101020101" pitchFamily="18" charset="-127"/>
            </a:endParaRPr>
          </a:p>
        </p:txBody>
      </p:sp>
      <p:cxnSp>
        <p:nvCxnSpPr>
          <p:cNvPr id="4" name="직선 연결선[R] 11">
            <a:extLst>
              <a:ext uri="{FF2B5EF4-FFF2-40B4-BE49-F238E27FC236}">
                <a16:creationId xmlns:a16="http://schemas.microsoft.com/office/drawing/2014/main" id="{23DDAF52-9908-4D1A-8F8D-5362F6569E88}"/>
              </a:ext>
            </a:extLst>
          </p:cNvPr>
          <p:cNvCxnSpPr/>
          <p:nvPr userDrawn="1"/>
        </p:nvCxnSpPr>
        <p:spPr>
          <a:xfrm>
            <a:off x="376918" y="827314"/>
            <a:ext cx="9158184" cy="0"/>
          </a:xfrm>
          <a:prstGeom prst="line">
            <a:avLst/>
          </a:prstGeom>
          <a:ln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8DF00835-2808-4B67-BC49-AB931EF6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03" y="401784"/>
            <a:ext cx="5044176" cy="3542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 kern="600" spc="-100" baseline="0">
                <a:solidFill>
                  <a:srgbClr val="1E1ECA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79F908-E54F-4DA6-9E69-375888CB59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6444" y="885313"/>
            <a:ext cx="8887354" cy="6209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49263" rtl="0" eaLnBrk="0" latinLnBrk="0" hangingPunct="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defRPr lang="ko-KR" altLang="en-US" sz="1600" b="1" kern="0" spc="-70" baseline="0" dirty="0">
                <a:ln w="1270">
                  <a:solidFill>
                    <a:schemeClr val="tx1">
                      <a:lumMod val="65000"/>
                      <a:lumOff val="35000"/>
                      <a:alpha val="11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21D0AF37-6E46-47D9-AA39-2B063A1230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1275" y="410520"/>
            <a:ext cx="3118488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r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8BE12761-0D83-4B8A-AABD-27B4F38DFB27}"/>
              </a:ext>
            </a:extLst>
          </p:cNvPr>
          <p:cNvSpPr txBox="1">
            <a:spLocks/>
          </p:cNvSpPr>
          <p:nvPr userDrawn="1"/>
        </p:nvSpPr>
        <p:spPr>
          <a:xfrm>
            <a:off x="3581400" y="6593209"/>
            <a:ext cx="2743200" cy="2838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900" b="0" spc="-20" baseline="0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619201-7B1B-2D2D-FB21-663C9FB7B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019" y="6548282"/>
            <a:ext cx="1073218" cy="2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1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">
          <p15:clr>
            <a:srgbClr val="FBAE40"/>
          </p15:clr>
        </p15:guide>
        <p15:guide id="2" pos="5955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0B2A5F-EB33-0B25-9762-466C5ECC9AF9}"/>
              </a:ext>
            </a:extLst>
          </p:cNvPr>
          <p:cNvGrpSpPr/>
          <p:nvPr userDrawn="1"/>
        </p:nvGrpSpPr>
        <p:grpSpPr>
          <a:xfrm>
            <a:off x="-362915" y="-610334"/>
            <a:ext cx="10498479" cy="9317695"/>
            <a:chOff x="207748" y="109715"/>
            <a:chExt cx="14169054" cy="12575434"/>
          </a:xfrm>
        </p:grpSpPr>
        <p:grpSp>
          <p:nvGrpSpPr>
            <p:cNvPr id="8" name="그룹 1001">
              <a:extLst>
                <a:ext uri="{FF2B5EF4-FFF2-40B4-BE49-F238E27FC236}">
                  <a16:creationId xmlns:a16="http://schemas.microsoft.com/office/drawing/2014/main" id="{B6110DB8-FE21-19D8-D63F-9C5ED08DA7D5}"/>
                </a:ext>
              </a:extLst>
            </p:cNvPr>
            <p:cNvGrpSpPr/>
            <p:nvPr userDrawn="1"/>
          </p:nvGrpSpPr>
          <p:grpSpPr>
            <a:xfrm>
              <a:off x="207748" y="109715"/>
              <a:ext cx="8901226" cy="9264791"/>
              <a:chOff x="-1129501" y="-4767912"/>
              <a:chExt cx="13351839" cy="13897187"/>
            </a:xfrm>
          </p:grpSpPr>
          <p:pic>
            <p:nvPicPr>
              <p:cNvPr id="9" name="Object 2">
                <a:extLst>
                  <a:ext uri="{FF2B5EF4-FFF2-40B4-BE49-F238E27FC236}">
                    <a16:creationId xmlns:a16="http://schemas.microsoft.com/office/drawing/2014/main" id="{943DC4A1-6303-2EF2-D1B1-F908FF9F9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129501" y="-4767912"/>
                <a:ext cx="13351839" cy="13897187"/>
              </a:xfrm>
              <a:prstGeom prst="rect">
                <a:avLst/>
              </a:prstGeom>
            </p:spPr>
          </p:pic>
        </p:grpSp>
        <p:grpSp>
          <p:nvGrpSpPr>
            <p:cNvPr id="10" name="그룹 1002">
              <a:extLst>
                <a:ext uri="{FF2B5EF4-FFF2-40B4-BE49-F238E27FC236}">
                  <a16:creationId xmlns:a16="http://schemas.microsoft.com/office/drawing/2014/main" id="{DA62D003-8200-2935-3D58-BAD89CFFC6B4}"/>
                </a:ext>
              </a:extLst>
            </p:cNvPr>
            <p:cNvGrpSpPr/>
            <p:nvPr userDrawn="1"/>
          </p:nvGrpSpPr>
          <p:grpSpPr>
            <a:xfrm>
              <a:off x="6649637" y="4957984"/>
              <a:ext cx="7727165" cy="7727165"/>
              <a:chOff x="8533333" y="2504491"/>
              <a:chExt cx="11590747" cy="11590747"/>
            </a:xfrm>
          </p:grpSpPr>
          <p:pic>
            <p:nvPicPr>
              <p:cNvPr id="11" name="Object 5">
                <a:extLst>
                  <a:ext uri="{FF2B5EF4-FFF2-40B4-BE49-F238E27FC236}">
                    <a16:creationId xmlns:a16="http://schemas.microsoft.com/office/drawing/2014/main" id="{B6E05F69-4880-2824-BA52-6626C41E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533333" y="2504491"/>
                <a:ext cx="11590747" cy="11590747"/>
              </a:xfrm>
              <a:prstGeom prst="rect">
                <a:avLst/>
              </a:prstGeom>
            </p:spPr>
          </p:pic>
        </p:grpSp>
        <p:grpSp>
          <p:nvGrpSpPr>
            <p:cNvPr id="12" name="그룹 1003">
              <a:extLst>
                <a:ext uri="{FF2B5EF4-FFF2-40B4-BE49-F238E27FC236}">
                  <a16:creationId xmlns:a16="http://schemas.microsoft.com/office/drawing/2014/main" id="{5F46D4A2-3F67-E532-A4A2-421A879F3261}"/>
                </a:ext>
              </a:extLst>
            </p:cNvPr>
            <p:cNvGrpSpPr/>
            <p:nvPr userDrawn="1"/>
          </p:nvGrpSpPr>
          <p:grpSpPr>
            <a:xfrm>
              <a:off x="10262155" y="3783200"/>
              <a:ext cx="2349567" cy="2349567"/>
              <a:chOff x="13952110" y="742315"/>
              <a:chExt cx="3524351" cy="3524351"/>
            </a:xfrm>
          </p:grpSpPr>
          <p:pic>
            <p:nvPicPr>
              <p:cNvPr id="13" name="Object 8">
                <a:extLst>
                  <a:ext uri="{FF2B5EF4-FFF2-40B4-BE49-F238E27FC236}">
                    <a16:creationId xmlns:a16="http://schemas.microsoft.com/office/drawing/2014/main" id="{F39DBE89-9F5D-B4B4-6B1E-4041D3FFC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952110" y="742315"/>
                <a:ext cx="3524351" cy="3524351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9DF0B99-1BB8-24F0-7B6C-309B261B06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39" y="112314"/>
            <a:ext cx="1618715" cy="32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3FF388-6422-97A2-18BA-9178CA1DE536}"/>
              </a:ext>
            </a:extLst>
          </p:cNvPr>
          <p:cNvSpPr/>
          <p:nvPr userDrawn="1"/>
        </p:nvSpPr>
        <p:spPr>
          <a:xfrm>
            <a:off x="0" y="2717527"/>
            <a:ext cx="9906000" cy="936000"/>
          </a:xfrm>
          <a:prstGeom prst="rect">
            <a:avLst/>
          </a:prstGeom>
          <a:gradFill flip="none" rotWithShape="1">
            <a:gsLst>
              <a:gs pos="0">
                <a:srgbClr val="8D40FE">
                  <a:alpha val="50000"/>
                  <a:lumMod val="50000"/>
                  <a:lumOff val="50000"/>
                </a:srgbClr>
              </a:gs>
              <a:gs pos="75000">
                <a:srgbClr val="8D40FE"/>
              </a:gs>
              <a:gs pos="25000">
                <a:srgbClr val="8D40FE"/>
              </a:gs>
              <a:gs pos="50000">
                <a:srgbClr val="8D40FE"/>
              </a:gs>
              <a:gs pos="100000">
                <a:srgbClr val="8D40FE">
                  <a:alpha val="50000"/>
                  <a:lumMod val="50000"/>
                  <a:lumOff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OTF" panose="0202060302010102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99F3DE2-9FDC-39B1-18C8-ABA652EE3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3800" y="2791827"/>
            <a:ext cx="7518400" cy="787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37A775-BD32-62A1-37E7-8BD894382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3" y="115312"/>
            <a:ext cx="1315707" cy="2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06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0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C01BAF-1E22-3F3D-FC66-0A9BB3C79E74}"/>
              </a:ext>
            </a:extLst>
          </p:cNvPr>
          <p:cNvSpPr txBox="1"/>
          <p:nvPr/>
        </p:nvSpPr>
        <p:spPr>
          <a:xfrm>
            <a:off x="6633536" y="5429250"/>
            <a:ext cx="2840842" cy="902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400"/>
              </a:spcBef>
            </a:pPr>
            <a:r>
              <a:rPr lang="en-US" altLang="ko-KR" dirty="0">
                <a:latin typeface="나눔바른고딕OTF" panose="020B0600000101010101" charset="-127"/>
                <a:ea typeface="나눔바른고딕OTF" panose="020B0600000101010101" charset="-127"/>
              </a:rPr>
              <a:t>Expert 3</a:t>
            </a: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팀 </a:t>
            </a:r>
            <a:r>
              <a:rPr lang="en-US" altLang="ko-KR" dirty="0">
                <a:latin typeface="나눔바른고딕OTF" panose="020B0600000101010101" charset="-127"/>
                <a:ea typeface="나눔바른고딕OTF" panose="020B0600000101010101" charset="-127"/>
              </a:rPr>
              <a:t>3</a:t>
            </a: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조</a:t>
            </a:r>
            <a:endParaRPr lang="en-US" altLang="ko-KR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r">
              <a:spcBef>
                <a:spcPts val="400"/>
              </a:spcBef>
            </a:pPr>
            <a:r>
              <a:rPr lang="ko-KR" altLang="en-US" sz="1400" dirty="0">
                <a:latin typeface="나눔바른고딕OTF" panose="020B0600000101010101" charset="-127"/>
                <a:ea typeface="나눔바른고딕OTF" panose="020B0600000101010101" charset="-127"/>
              </a:rPr>
              <a:t>멘토 </a:t>
            </a:r>
            <a:r>
              <a:rPr lang="en-US" altLang="ko-KR" sz="14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400" dirty="0">
                <a:latin typeface="나눔바른고딕OTF" panose="020B0600000101010101" charset="-127"/>
                <a:ea typeface="나눔바른고딕OTF" panose="020B0600000101010101" charset="-127"/>
              </a:rPr>
              <a:t>김형기님</a:t>
            </a:r>
            <a:endParaRPr lang="en-US" altLang="ko-KR" sz="14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r">
              <a:spcBef>
                <a:spcPts val="400"/>
              </a:spcBef>
            </a:pPr>
            <a:r>
              <a:rPr lang="ko-KR" altLang="en-US" sz="1400" dirty="0">
                <a:latin typeface="나눔바른고딕OTF" panose="020B0600000101010101" charset="-127"/>
                <a:ea typeface="나눔바른고딕OTF" panose="020B0600000101010101" charset="-127"/>
              </a:rPr>
              <a:t>멘티 </a:t>
            </a:r>
            <a:r>
              <a:rPr lang="en-US" altLang="ko-KR" sz="14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400" dirty="0" err="1">
                <a:latin typeface="나눔바른고딕OTF" panose="020B0600000101010101" charset="-127"/>
                <a:ea typeface="나눔바른고딕OTF" panose="020B0600000101010101" charset="-127"/>
              </a:rPr>
              <a:t>김시윤</a:t>
            </a:r>
            <a:r>
              <a:rPr lang="en-US" altLang="ko-KR" sz="14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400" dirty="0">
                <a:latin typeface="나눔바른고딕OTF" panose="020B0600000101010101" charset="-127"/>
                <a:ea typeface="나눔바른고딕OTF" panose="020B0600000101010101" charset="-127"/>
              </a:rPr>
              <a:t>김현일</a:t>
            </a:r>
            <a:r>
              <a:rPr lang="en-US" altLang="ko-KR" sz="14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400" dirty="0" err="1">
                <a:latin typeface="나눔바른고딕OTF" panose="020B0600000101010101" charset="-127"/>
                <a:ea typeface="나눔바른고딕OTF" panose="020B0600000101010101" charset="-127"/>
              </a:rPr>
              <a:t>엄희선</a:t>
            </a:r>
            <a:r>
              <a:rPr lang="en-US" altLang="ko-KR" sz="14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400" dirty="0">
                <a:latin typeface="나눔바른고딕OTF" panose="020B0600000101010101" charset="-127"/>
                <a:ea typeface="나눔바른고딕OTF" panose="020B0600000101010101" charset="-127"/>
              </a:rPr>
              <a:t>도승환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8B6B4-DB90-6A12-61F6-FF60EF0C7509}"/>
              </a:ext>
            </a:extLst>
          </p:cNvPr>
          <p:cNvGrpSpPr/>
          <p:nvPr/>
        </p:nvGrpSpPr>
        <p:grpSpPr>
          <a:xfrm>
            <a:off x="663128" y="2282250"/>
            <a:ext cx="4732386" cy="584775"/>
            <a:chOff x="634553" y="2415600"/>
            <a:chExt cx="4732386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4A4DC8-EB29-3D05-83E4-2969A52333C4}"/>
                </a:ext>
              </a:extLst>
            </p:cNvPr>
            <p:cNvSpPr txBox="1"/>
            <p:nvPr/>
          </p:nvSpPr>
          <p:spPr>
            <a:xfrm>
              <a:off x="634553" y="2415600"/>
              <a:ext cx="47323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ko-KR" altLang="en-US" sz="3200" b="1" dirty="0">
                  <a:solidFill>
                    <a:schemeClr val="bg1"/>
                  </a:solidFill>
                  <a:latin typeface="나눔바른고딕OTF" panose="020B0600000101010101" charset="-127"/>
                  <a:ea typeface="나눔바른고딕OTF" panose="020B0600000101010101" charset="-127"/>
                </a:rPr>
                <a:t>멘토링 </a:t>
              </a:r>
              <a:r>
                <a:rPr lang="en-US" altLang="ko-KR" sz="3200" b="1" dirty="0">
                  <a:solidFill>
                    <a:schemeClr val="bg1"/>
                  </a:solidFill>
                  <a:latin typeface="나눔바른고딕OTF" panose="020B0600000101010101" charset="-127"/>
                  <a:ea typeface="나눔바른고딕OTF" panose="020B0600000101010101" charset="-127"/>
                </a:rPr>
                <a:t>PBL </a:t>
              </a:r>
              <a:r>
                <a:rPr lang="ko-KR" altLang="en-US" sz="3200" b="1" dirty="0">
                  <a:solidFill>
                    <a:schemeClr val="bg1"/>
                  </a:solidFill>
                  <a:latin typeface="나눔바른고딕OTF" panose="020B0600000101010101" charset="-127"/>
                  <a:ea typeface="나눔바른고딕OTF" panose="020B0600000101010101" charset="-127"/>
                </a:rPr>
                <a:t>최종 결과 발표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CE68606-B3AB-36C1-A242-3D2C65D365BB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5" y="3000375"/>
              <a:ext cx="4392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570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AFE98-4B8A-AAC7-81C2-9A19B734642B}"/>
              </a:ext>
            </a:extLst>
          </p:cNvPr>
          <p:cNvSpPr txBox="1"/>
          <p:nvPr/>
        </p:nvSpPr>
        <p:spPr>
          <a:xfrm>
            <a:off x="3647565" y="1329311"/>
            <a:ext cx="5655684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STND_Y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해당 정보의 기준년도 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IDV_ID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해당가입자에  부여한 일련번호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KEY_SEQ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해당진료내역에 대한 일련번호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SEX : </a:t>
            </a:r>
            <a:r>
              <a:rPr lang="ko-KR" altLang="en-US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해당 정보 대상자의 성별</a:t>
            </a:r>
            <a:endParaRPr lang="en-US" altLang="ko-KR" sz="1100" dirty="0">
              <a:solidFill>
                <a:srgbClr val="0070C0"/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AGE_GROUP : </a:t>
            </a:r>
            <a:r>
              <a:rPr lang="ko-KR" altLang="en-US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기준년도에 수진자의 나이를 </a:t>
            </a:r>
            <a:r>
              <a:rPr lang="en-US" altLang="ko-KR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5</a:t>
            </a:r>
            <a:r>
              <a:rPr lang="ko-KR" altLang="en-US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세 단위로 그룹화</a:t>
            </a:r>
            <a:r>
              <a:rPr lang="en-US" altLang="ko-KR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(</a:t>
            </a:r>
            <a:r>
              <a:rPr lang="ko-KR" altLang="en-US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범주화</a:t>
            </a:r>
            <a:r>
              <a:rPr lang="en-US" altLang="ko-KR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)</a:t>
            </a:r>
            <a:r>
              <a:rPr lang="ko-KR" altLang="en-US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하여 구분한 코드</a:t>
            </a:r>
            <a:endParaRPr lang="en-US" altLang="ko-KR" sz="1100" dirty="0">
              <a:solidFill>
                <a:srgbClr val="0070C0"/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SIDO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해당 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수진자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 거주지의 시도코드 </a:t>
            </a: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(Ex 11: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서울특별시</a:t>
            </a: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, 26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부산광역시</a:t>
            </a: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…)</a:t>
            </a: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RECU_FR_DT : </a:t>
            </a:r>
            <a:r>
              <a:rPr lang="ko-KR" altLang="en-US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해당 상병의 요양급여를 위해 수진자가 요양기관에 내원한 연</a:t>
            </a:r>
            <a:r>
              <a:rPr lang="en-US" altLang="ko-KR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월</a:t>
            </a:r>
            <a:r>
              <a:rPr lang="en-US" altLang="ko-KR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일</a:t>
            </a:r>
            <a:endParaRPr lang="en-US" altLang="ko-KR" sz="1100" dirty="0">
              <a:solidFill>
                <a:srgbClr val="0070C0"/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FORM_CD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명세서 서식구분을 위한 코드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DSBJT_CD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의과 </a:t>
            </a: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26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종의 진료과목코드에 따라 실제진료를 받은 진료과목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MAIN_SICK : </a:t>
            </a:r>
            <a:r>
              <a:rPr lang="ko-KR" altLang="en-US" sz="1100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명세서 상의 주상병의 분류기호</a:t>
            </a:r>
            <a:endParaRPr lang="en-US" altLang="ko-KR" sz="1100" dirty="0">
              <a:solidFill>
                <a:srgbClr val="0070C0"/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SUB_SICK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명세서 상의 주된 상병분류기호 외의 추가 상병</a:t>
            </a: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(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부상병</a:t>
            </a: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)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의 분류 기호 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VSCN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수진자가 요양급여를 받은 실 일수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RECN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수진자가 진료를 받기 위해 요양기관에 입원한 날부터 퇴원 일까지의 실 일수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EDEC_ADD_RT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요양기관 종별에 따라 가산 적용되는 진료비의 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가산율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EDEC_TRAMT : 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심결요양급여비용총액은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 정산심사결과 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수진자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 본인이 부담해야 될 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금액인「심결본인부담금」과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 보험자가 부담해야 할 「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심결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 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보험자부담금」합친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 금액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EDEC_SBRDN_AMT : 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요양급여비용심사결과를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 통해 결정된 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수진자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 본인이 부담해야 할 부담금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EDEC_JBRDN_AMT : </a:t>
            </a:r>
            <a:r>
              <a:rPr lang="ko-KR" altLang="en-US" sz="1100" dirty="0" err="1">
                <a:latin typeface="나눔바른고딕OTF" panose="020B0600000101010101" charset="-127"/>
                <a:ea typeface="나눔바른고딕OTF" panose="020B0600000101010101" charset="-127"/>
              </a:rPr>
              <a:t>심결요양급여비용총액에서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 본인일부부담금을 제외한 금액으로 보험자가 부담하여야 하는 금액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TOT_PRES_DD_CNT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처방전을 발급한 경우에 해당 처방전에 따라 조제 투약하도록 처방한 일수의 합 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228600" indent="-228600" algn="l">
              <a:spcBef>
                <a:spcPts val="400"/>
              </a:spcBef>
              <a:buAutoNum type="arabicPeriod"/>
            </a:pPr>
            <a:r>
              <a:rPr lang="en-US" altLang="ko-KR" sz="1100" dirty="0">
                <a:latin typeface="나눔바른고딕OTF" panose="020B0600000101010101" charset="-127"/>
                <a:ea typeface="나눔바른고딕OTF" panose="020B0600000101010101" charset="-127"/>
              </a:rPr>
              <a:t>DATA_STD_DT : </a:t>
            </a:r>
            <a:r>
              <a:rPr lang="ko-KR" altLang="en-US" sz="1100" dirty="0">
                <a:latin typeface="나눔바른고딕OTF" panose="020B0600000101010101" charset="-127"/>
                <a:ea typeface="나눔바른고딕OTF" panose="020B0600000101010101" charset="-127"/>
              </a:rPr>
              <a:t>데이터 작성 기준 일자</a:t>
            </a:r>
            <a:endParaRPr lang="en-US" altLang="ko-KR" sz="1100" dirty="0"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C256C2-9264-8A81-65FC-ADA6DF8B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37" y="1343384"/>
            <a:ext cx="3257428" cy="4730869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192018-52F8-0192-4F52-633304AB1F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데이터 개요 정보</a:t>
            </a:r>
          </a:p>
        </p:txBody>
      </p:sp>
    </p:spTree>
    <p:extLst>
      <p:ext uri="{BB962C8B-B14F-4D97-AF65-F5344CB8AC3E}">
        <p14:creationId xmlns:p14="http://schemas.microsoft.com/office/powerpoint/2010/main" val="347954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9E3E4-12F3-3DF0-005C-C46BE1E25C43}"/>
              </a:ext>
            </a:extLst>
          </p:cNvPr>
          <p:cNvSpPr txBox="1"/>
          <p:nvPr/>
        </p:nvSpPr>
        <p:spPr>
          <a:xfrm>
            <a:off x="685800" y="4623373"/>
            <a:ext cx="1735427" cy="182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연령 그룹 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1: 0~4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세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2: 5~9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세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…</a:t>
            </a: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17 : 80~84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세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18 : 85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세 이상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9F4D9-E090-DD69-3D61-DFC2AE0E4EFF}"/>
              </a:ext>
            </a:extLst>
          </p:cNvPr>
          <p:cNvSpPr txBox="1"/>
          <p:nvPr/>
        </p:nvSpPr>
        <p:spPr>
          <a:xfrm>
            <a:off x="2822341" y="4602854"/>
            <a:ext cx="1198178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성별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1: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남성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2: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여성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4C453B3-8719-176D-E5BB-212F62406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3" y="1506222"/>
            <a:ext cx="4320000" cy="300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ABDBFC-1EFE-724A-66C9-006307B02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33" y="3429000"/>
            <a:ext cx="5382734" cy="1680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3E3B0F-F692-2278-4B55-A930BA57E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34" y="1748537"/>
            <a:ext cx="5382733" cy="1680463"/>
          </a:xfrm>
          <a:prstGeom prst="rect">
            <a:avLst/>
          </a:prstGeom>
        </p:spPr>
      </p:pic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36492E6B-72CF-0396-6413-88D8C27ED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410520"/>
            <a:ext cx="4145283" cy="419100"/>
          </a:xfrm>
        </p:spPr>
        <p:txBody>
          <a:bodyPr/>
          <a:lstStyle/>
          <a:p>
            <a:r>
              <a:rPr lang="ko-KR" altLang="en-US" sz="2000" dirty="0"/>
              <a:t>연령대별 </a:t>
            </a:r>
            <a:r>
              <a:rPr lang="en-US" altLang="ko-KR" sz="2000" dirty="0"/>
              <a:t>/ </a:t>
            </a:r>
            <a:r>
              <a:rPr lang="ko-KR" altLang="en-US" sz="2000" dirty="0"/>
              <a:t>성별 단순 진료 분포</a:t>
            </a:r>
          </a:p>
        </p:txBody>
      </p:sp>
    </p:spTree>
    <p:extLst>
      <p:ext uri="{BB962C8B-B14F-4D97-AF65-F5344CB8AC3E}">
        <p14:creationId xmlns:p14="http://schemas.microsoft.com/office/powerpoint/2010/main" val="191546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F64D9879-46E0-4443-78DD-7F36A936B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84" y="1506222"/>
            <a:ext cx="6840000" cy="467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20">
            <a:extLst>
              <a:ext uri="{FF2B5EF4-FFF2-40B4-BE49-F238E27FC236}">
                <a16:creationId xmlns:a16="http://schemas.microsoft.com/office/drawing/2014/main" id="{FF6D9ECF-DC44-8F1C-03E2-1350698F0A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410520"/>
            <a:ext cx="4145283" cy="419100"/>
          </a:xfrm>
        </p:spPr>
        <p:txBody>
          <a:bodyPr/>
          <a:lstStyle/>
          <a:p>
            <a:r>
              <a:rPr lang="ko-KR" altLang="en-US" sz="2000" dirty="0"/>
              <a:t>계절별 단순 진료 분포</a:t>
            </a:r>
          </a:p>
        </p:txBody>
      </p:sp>
    </p:spTree>
    <p:extLst>
      <p:ext uri="{BB962C8B-B14F-4D97-AF65-F5344CB8AC3E}">
        <p14:creationId xmlns:p14="http://schemas.microsoft.com/office/powerpoint/2010/main" val="3488492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0F07CA-38F3-4162-A2E2-3370724FC1E5}"/>
              </a:ext>
            </a:extLst>
          </p:cNvPr>
          <p:cNvSpPr txBox="1"/>
          <p:nvPr/>
        </p:nvSpPr>
        <p:spPr>
          <a:xfrm>
            <a:off x="5256404" y="1760636"/>
            <a:ext cx="4649596" cy="410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I109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원발성 고혈압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J304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앨러지비염</a:t>
            </a:r>
            <a:endParaRPr lang="ko-KR" altLang="en-US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J209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급성 기관지염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K219: </a:t>
            </a:r>
            <a:r>
              <a:rPr lang="ko-KR" altLang="en-US" sz="1600" b="0" i="0" dirty="0" err="1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식도염을</a:t>
            </a:r>
            <a:r>
              <a:rPr lang="ko-KR" altLang="en-US" sz="1600" b="0" i="0" dirty="0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 동반하지 않은 위</a:t>
            </a:r>
            <a:r>
              <a:rPr lang="en-US" altLang="ko-KR" sz="1600" b="0" i="0" dirty="0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-</a:t>
            </a:r>
            <a:r>
              <a:rPr lang="ko-KR" altLang="en-US" sz="1600" b="0" i="0" dirty="0" err="1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식도역류병</a:t>
            </a:r>
            <a:endParaRPr lang="en-US" altLang="ko-KR" sz="1600" b="0" i="0" dirty="0">
              <a:effectLst/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K210: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식도염을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동반한 위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-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식도역류병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J029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급성 인두염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E119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합병증을 동반하지 않은 2형 당뇨병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L239: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 원인의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앨러지성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접촉피부염</a:t>
            </a:r>
            <a:endParaRPr lang="ko-KR" altLang="en-US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J0390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재발성으로 명시되어 있지 않은 상세불명 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편도염</a:t>
            </a:r>
            <a:endParaRPr lang="ko-KR" altLang="en-US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N400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합병증을 동반하지 않은 전립선증식증</a:t>
            </a:r>
          </a:p>
        </p:txBody>
      </p:sp>
      <p:sp>
        <p:nvSpPr>
          <p:cNvPr id="12" name="텍스트 개체 틀 20">
            <a:extLst>
              <a:ext uri="{FF2B5EF4-FFF2-40B4-BE49-F238E27FC236}">
                <a16:creationId xmlns:a16="http://schemas.microsoft.com/office/drawing/2014/main" id="{5BD2D0FD-4115-B4D9-9E39-44C5C9F2E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410520"/>
            <a:ext cx="4145283" cy="419100"/>
          </a:xfrm>
        </p:spPr>
        <p:txBody>
          <a:bodyPr/>
          <a:lstStyle/>
          <a:p>
            <a:r>
              <a:rPr lang="ko-KR" altLang="en-US" sz="2000" dirty="0"/>
              <a:t>상위 </a:t>
            </a:r>
            <a:r>
              <a:rPr lang="en-US" altLang="ko-KR" sz="2000" dirty="0"/>
              <a:t>10</a:t>
            </a:r>
            <a:r>
              <a:rPr lang="ko-KR" altLang="en-US" sz="2000" dirty="0"/>
              <a:t>개 질병의 연령 분포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329FEB0-946C-5FE5-A60E-B9B9B579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4" y="1705479"/>
            <a:ext cx="5220000" cy="421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00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10" name="텍스트 개체 틀 20">
            <a:extLst>
              <a:ext uri="{FF2B5EF4-FFF2-40B4-BE49-F238E27FC236}">
                <a16:creationId xmlns:a16="http://schemas.microsoft.com/office/drawing/2014/main" id="{D1CF629D-06D0-9A34-78A0-2519618A7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410520"/>
            <a:ext cx="4145283" cy="419100"/>
          </a:xfrm>
        </p:spPr>
        <p:txBody>
          <a:bodyPr/>
          <a:lstStyle/>
          <a:p>
            <a:r>
              <a:rPr lang="ko-KR" altLang="en-US" sz="2000" dirty="0"/>
              <a:t>상위 </a:t>
            </a:r>
            <a:r>
              <a:rPr lang="en-US" altLang="ko-KR" sz="2000" dirty="0"/>
              <a:t>10</a:t>
            </a:r>
            <a:r>
              <a:rPr lang="ko-KR" altLang="en-US" sz="2000" dirty="0"/>
              <a:t>개 질병의 계절별 분포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DD5C34-E86C-C58E-9EF4-CCD68AFE7AF7}"/>
              </a:ext>
            </a:extLst>
          </p:cNvPr>
          <p:cNvSpPr txBox="1"/>
          <p:nvPr/>
        </p:nvSpPr>
        <p:spPr>
          <a:xfrm>
            <a:off x="5256404" y="1760636"/>
            <a:ext cx="4649596" cy="410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I109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원발성 고혈압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J304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앨러지비염</a:t>
            </a:r>
            <a:endParaRPr lang="ko-KR" altLang="en-US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J209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급성 기관지염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K219: </a:t>
            </a:r>
            <a:r>
              <a:rPr lang="ko-KR" altLang="en-US" sz="1600" b="0" i="0" dirty="0" err="1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식도염을</a:t>
            </a:r>
            <a:r>
              <a:rPr lang="ko-KR" altLang="en-US" sz="1600" b="0" i="0" dirty="0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 동반하지 않은 위</a:t>
            </a:r>
            <a:r>
              <a:rPr lang="en-US" altLang="ko-KR" sz="1600" b="0" i="0" dirty="0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-</a:t>
            </a:r>
            <a:r>
              <a:rPr lang="ko-KR" altLang="en-US" sz="1600" b="0" i="0" dirty="0" err="1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식도역류병</a:t>
            </a:r>
            <a:endParaRPr lang="en-US" altLang="ko-KR" sz="1600" b="0" i="0" dirty="0">
              <a:effectLst/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K210: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식도염을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동반한 위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-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식도역류병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J029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급성 인두염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E119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합병증을 동반하지 않은 2형 당뇨병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L239: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 원인의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앨러지성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접촉피부염</a:t>
            </a:r>
            <a:endParaRPr lang="ko-KR" altLang="en-US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J0390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재발성으로 명시되어 있지 않은 상세불명 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편도염</a:t>
            </a:r>
            <a:endParaRPr lang="ko-KR" altLang="en-US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N400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합병증을 동반하지 않은 전립선증식증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4B5872B-0822-6138-D080-72A400AE5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4" y="1998371"/>
            <a:ext cx="5220000" cy="36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5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10" name="텍스트 개체 틀 20">
            <a:extLst>
              <a:ext uri="{FF2B5EF4-FFF2-40B4-BE49-F238E27FC236}">
                <a16:creationId xmlns:a16="http://schemas.microsoft.com/office/drawing/2014/main" id="{D1CF629D-06D0-9A34-78A0-2519618A7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410520"/>
            <a:ext cx="4145283" cy="419100"/>
          </a:xfrm>
        </p:spPr>
        <p:txBody>
          <a:bodyPr/>
          <a:lstStyle/>
          <a:p>
            <a:r>
              <a:rPr lang="ko-KR" altLang="en-US" sz="2000" dirty="0"/>
              <a:t>상위 </a:t>
            </a:r>
            <a:r>
              <a:rPr lang="en-US" altLang="ko-KR" sz="2000" dirty="0"/>
              <a:t>10</a:t>
            </a:r>
            <a:r>
              <a:rPr lang="ko-KR" altLang="en-US" sz="2000" dirty="0"/>
              <a:t>개 질병의 성별 분포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3136C0-6EEE-0518-B2F1-09D4900D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4" y="1998371"/>
            <a:ext cx="5220000" cy="36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C802F-2DB5-5CFD-B8A2-3527B37DC3C6}"/>
              </a:ext>
            </a:extLst>
          </p:cNvPr>
          <p:cNvSpPr txBox="1"/>
          <p:nvPr/>
        </p:nvSpPr>
        <p:spPr>
          <a:xfrm>
            <a:off x="5256404" y="1760636"/>
            <a:ext cx="4649596" cy="410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I109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원발성 고혈압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J304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앨러지비염</a:t>
            </a:r>
            <a:endParaRPr lang="ko-KR" altLang="en-US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J209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급성 기관지염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K219: </a:t>
            </a:r>
            <a:r>
              <a:rPr lang="ko-KR" altLang="en-US" sz="1600" b="0" i="0" dirty="0" err="1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식도염을</a:t>
            </a:r>
            <a:r>
              <a:rPr lang="ko-KR" altLang="en-US" sz="1600" b="0" i="0" dirty="0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 동반하지 않은 위</a:t>
            </a:r>
            <a:r>
              <a:rPr lang="en-US" altLang="ko-KR" sz="1600" b="0" i="0" dirty="0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-</a:t>
            </a:r>
            <a:r>
              <a:rPr lang="ko-KR" altLang="en-US" sz="1600" b="0" i="0" dirty="0" err="1">
                <a:effectLst/>
                <a:latin typeface="나눔바른고딕OTF" panose="020B0600000101010101" charset="-127"/>
                <a:ea typeface="나눔바른고딕OTF" panose="020B0600000101010101" charset="-127"/>
              </a:rPr>
              <a:t>식도역류병</a:t>
            </a:r>
            <a:endParaRPr lang="en-US" altLang="ko-KR" sz="1600" b="0" i="0" dirty="0">
              <a:effectLst/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K210: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식도염을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동반한 위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-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식도역류병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J029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급성 인두염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E119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합병증을 동반하지 않은 2형 당뇨병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L239: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 원인의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앨러지성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접촉피부염</a:t>
            </a:r>
            <a:endParaRPr lang="ko-KR" altLang="en-US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J0390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재발성으로 명시되어 있지 않은 상세불명 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편도염</a:t>
            </a:r>
            <a:endParaRPr lang="ko-KR" altLang="en-US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N400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합병증을 동반하지 않은 전립선증식증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F3088-5EF6-23FE-B1B8-51DDA5345BE9}"/>
              </a:ext>
            </a:extLst>
          </p:cNvPr>
          <p:cNvSpPr txBox="1"/>
          <p:nvPr/>
        </p:nvSpPr>
        <p:spPr>
          <a:xfrm>
            <a:off x="3340518" y="2451841"/>
            <a:ext cx="103553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1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남성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2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120460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EE561A6-A8A6-3ED9-3ABF-EE14BBD6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01" y="1506221"/>
            <a:ext cx="4620350" cy="339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D7E71F6-CEA7-8ECE-8322-0317E618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8" y="1506220"/>
            <a:ext cx="4690533" cy="339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텍스트 개체 틀 20">
            <a:extLst>
              <a:ext uri="{FF2B5EF4-FFF2-40B4-BE49-F238E27FC236}">
                <a16:creationId xmlns:a16="http://schemas.microsoft.com/office/drawing/2014/main" id="{6FD763DD-DBB1-13ED-EE5B-3ED284351279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연령과 양의 상관인 질병의 연령별 분포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94B1DD-6B1F-30B1-AC89-8521A64AFEC0}"/>
              </a:ext>
            </a:extLst>
          </p:cNvPr>
          <p:cNvSpPr txBox="1"/>
          <p:nvPr/>
        </p:nvSpPr>
        <p:spPr>
          <a:xfrm>
            <a:off x="177267" y="4851293"/>
            <a:ext cx="495835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I109 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원발성 고혈압</a:t>
            </a:r>
          </a:p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상관계수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: 0.356053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7B2DFA-AC12-C1E3-EB84-1DC21315651B}"/>
              </a:ext>
            </a:extLst>
          </p:cNvPr>
          <p:cNvSpPr txBox="1"/>
          <p:nvPr/>
        </p:nvSpPr>
        <p:spPr>
          <a:xfrm>
            <a:off x="5159328" y="4851293"/>
            <a:ext cx="495835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E119 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합병증을 동반하지 않은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형 당뇨병</a:t>
            </a:r>
          </a:p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상관계수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: 0.160140</a:t>
            </a:r>
          </a:p>
        </p:txBody>
      </p:sp>
    </p:spTree>
    <p:extLst>
      <p:ext uri="{BB962C8B-B14F-4D97-AF65-F5344CB8AC3E}">
        <p14:creationId xmlns:p14="http://schemas.microsoft.com/office/powerpoint/2010/main" val="44768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432BE-1A2B-5EBB-CB98-E7D17C1B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예시자료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0E42FA-BDB4-47B8-E761-C2E11406F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3" y="868971"/>
            <a:ext cx="7941905" cy="27327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52935D-BF84-9BD6-7D01-C8F6AF88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014" y="3438247"/>
            <a:ext cx="7127849" cy="3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D50E094-D22F-4B5E-2D78-969BC5F48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4" y="1520875"/>
            <a:ext cx="4670268" cy="337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BA09A07-E257-3409-04EE-B63D812A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95223"/>
            <a:ext cx="4670267" cy="342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20">
            <a:extLst>
              <a:ext uri="{FF2B5EF4-FFF2-40B4-BE49-F238E27FC236}">
                <a16:creationId xmlns:a16="http://schemas.microsoft.com/office/drawing/2014/main" id="{9CD77354-6419-68FE-AB44-B1174B002DAF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연령과 음의 상관인 질병의 연령별 분포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9F772-BC13-7041-7456-7B6F80CE4467}"/>
              </a:ext>
            </a:extLst>
          </p:cNvPr>
          <p:cNvSpPr txBox="1"/>
          <p:nvPr/>
        </p:nvSpPr>
        <p:spPr>
          <a:xfrm>
            <a:off x="177267" y="4851293"/>
            <a:ext cx="495835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J209: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상세불명의 급성 기관지염</a:t>
            </a:r>
          </a:p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상관계수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: -0.309379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40F38-485C-1A20-51C8-4AF27A63D520}"/>
              </a:ext>
            </a:extLst>
          </p:cNvPr>
          <p:cNvSpPr txBox="1"/>
          <p:nvPr/>
        </p:nvSpPr>
        <p:spPr>
          <a:xfrm>
            <a:off x="5159328" y="4851293"/>
            <a:ext cx="495835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J304: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상세불명의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앨러지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 비염</a:t>
            </a:r>
          </a:p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상관계수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: -0.163621</a:t>
            </a:r>
          </a:p>
        </p:txBody>
      </p:sp>
    </p:spTree>
    <p:extLst>
      <p:ext uri="{BB962C8B-B14F-4D97-AF65-F5344CB8AC3E}">
        <p14:creationId xmlns:p14="http://schemas.microsoft.com/office/powerpoint/2010/main" val="1690683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432BE-1A2B-5EBB-CB98-E7D17C1B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예시자료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DABA67-17A2-68F2-6123-39B0AC88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010"/>
            <a:ext cx="9906000" cy="40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11C2A4-19E5-4F45-A148-15965D431038}"/>
              </a:ext>
            </a:extLst>
          </p:cNvPr>
          <p:cNvSpPr/>
          <p:nvPr/>
        </p:nvSpPr>
        <p:spPr>
          <a:xfrm>
            <a:off x="3426000" y="0"/>
            <a:ext cx="6480000" cy="6858000"/>
          </a:xfrm>
          <a:prstGeom prst="rect">
            <a:avLst/>
          </a:prstGeom>
          <a:solidFill>
            <a:srgbClr val="A86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96026-DE43-45E5-B9E0-BD3E3DB62BC6}"/>
              </a:ext>
            </a:extLst>
          </p:cNvPr>
          <p:cNvSpPr txBox="1"/>
          <p:nvPr/>
        </p:nvSpPr>
        <p:spPr>
          <a:xfrm>
            <a:off x="529785" y="1209272"/>
            <a:ext cx="2433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8D40FE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8D40FE"/>
              </a:solidFill>
              <a:effectLst/>
              <a:uLnTx/>
              <a:uFillTx/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EB197-B018-4F65-BD2B-7EC3C5B1297C}"/>
              </a:ext>
            </a:extLst>
          </p:cNvPr>
          <p:cNvSpPr txBox="1"/>
          <p:nvPr/>
        </p:nvSpPr>
        <p:spPr>
          <a:xfrm>
            <a:off x="4077298" y="1563215"/>
            <a:ext cx="3071675" cy="3432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50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</a:rPr>
              <a:t>추진 배경</a:t>
            </a:r>
          </a:p>
          <a:p>
            <a:pPr marL="571500" marR="0" lvl="0" indent="-571500" algn="l" defTabSz="4572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50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</a:rPr>
              <a:t>문제 정의</a:t>
            </a:r>
          </a:p>
          <a:p>
            <a:pPr marL="571500" marR="0" lvl="0" indent="-571500" algn="l" defTabSz="4572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50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  <a:p>
            <a:pPr marL="571500" marR="0" lvl="0" indent="-571500" algn="l" defTabSz="4572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50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</a:rPr>
              <a:t>활용 방안</a:t>
            </a: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marL="571500" marR="0" lvl="0" indent="-571500" algn="l" defTabSz="4572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50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</a:rPr>
              <a:t>인턴십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15428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26E12-C3F7-6A3A-37EC-076115A13677}"/>
              </a:ext>
            </a:extLst>
          </p:cNvPr>
          <p:cNvSpPr txBox="1"/>
          <p:nvPr/>
        </p:nvSpPr>
        <p:spPr>
          <a:xfrm>
            <a:off x="177267" y="4851293"/>
            <a:ext cx="495835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K219: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식도염을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 동반하지 않은 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식도역류병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상관계수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: -0.015651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028AC4-B4BA-3709-599C-DA5DBF58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4" y="1446661"/>
            <a:ext cx="4320000" cy="3532557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746D4DD-FC58-7AAB-ED12-93031DBBA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44" y="1807572"/>
            <a:ext cx="4320000" cy="31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C17841-8D9B-40F4-B7A5-C3BC933C67F6}"/>
              </a:ext>
            </a:extLst>
          </p:cNvPr>
          <p:cNvSpPr txBox="1"/>
          <p:nvPr/>
        </p:nvSpPr>
        <p:spPr>
          <a:xfrm>
            <a:off x="5159328" y="4851293"/>
            <a:ext cx="495835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L239: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상세불명의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앨러지성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접촉피부염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상관계수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: -0.024429</a:t>
            </a:r>
          </a:p>
        </p:txBody>
      </p:sp>
      <p:sp>
        <p:nvSpPr>
          <p:cNvPr id="14" name="텍스트 개체 틀 20">
            <a:extLst>
              <a:ext uri="{FF2B5EF4-FFF2-40B4-BE49-F238E27FC236}">
                <a16:creationId xmlns:a16="http://schemas.microsoft.com/office/drawing/2014/main" id="{2D1B6B3A-6137-F355-43E4-558D6311212E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연령과 낮은 상관인 질병의 연령별 분포</a:t>
            </a:r>
          </a:p>
        </p:txBody>
      </p:sp>
    </p:spTree>
    <p:extLst>
      <p:ext uri="{BB962C8B-B14F-4D97-AF65-F5344CB8AC3E}">
        <p14:creationId xmlns:p14="http://schemas.microsoft.com/office/powerpoint/2010/main" val="2132294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47649A-60A0-8862-B8BF-CFB9CAC7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37" y="1413834"/>
            <a:ext cx="4320000" cy="29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AED39B9-0532-01C1-6436-F4D3EDFA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58" y="1413834"/>
            <a:ext cx="4320000" cy="30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1EECCF-B4EA-2335-1103-EFFD5FBA3037}"/>
              </a:ext>
            </a:extLst>
          </p:cNvPr>
          <p:cNvSpPr txBox="1"/>
          <p:nvPr/>
        </p:nvSpPr>
        <p:spPr>
          <a:xfrm>
            <a:off x="4018207" y="4501135"/>
            <a:ext cx="3147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H103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급성 결막염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H109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상세불명의 결막염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H108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기타 결막염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H1020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: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독성결막염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H101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아토피결막염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H1008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기타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점액화농성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결막염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H105 :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안검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결막염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B7A214-3118-48E2-72FE-DCCBD8754238}"/>
              </a:ext>
            </a:extLst>
          </p:cNvPr>
          <p:cNvSpPr txBox="1"/>
          <p:nvPr/>
        </p:nvSpPr>
        <p:spPr>
          <a:xfrm>
            <a:off x="6890197" y="4506470"/>
            <a:ext cx="2792475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H104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만성 결막염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H1022 :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장액성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결막염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바이러스성 제외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H1000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소포성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결막염</a:t>
            </a: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H102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기타 급성 결막염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H1021 :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거짓막성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결막염</a:t>
            </a:r>
          </a:p>
        </p:txBody>
      </p:sp>
      <p:sp>
        <p:nvSpPr>
          <p:cNvPr id="8" name="텍스트 개체 틀 20">
            <a:extLst>
              <a:ext uri="{FF2B5EF4-FFF2-40B4-BE49-F238E27FC236}">
                <a16:creationId xmlns:a16="http://schemas.microsoft.com/office/drawing/2014/main" id="{0291751C-BBE3-E73D-4D1F-67018552CC9F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계절적 특성이 잘 나타나는 질병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4E4CD-9153-A082-70DD-8F0198EB6897}"/>
              </a:ext>
            </a:extLst>
          </p:cNvPr>
          <p:cNvSpPr txBox="1"/>
          <p:nvPr/>
        </p:nvSpPr>
        <p:spPr>
          <a:xfrm>
            <a:off x="223328" y="4501135"/>
            <a:ext cx="379487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J00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비인두염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[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감기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]</a:t>
            </a: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J01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부비동염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J02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급성 인두염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J03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편도염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J04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급성 후두염 및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기관염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J05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급성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폐색성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 후두염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[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크룹</a:t>
            </a: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]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및 </a:t>
            </a:r>
            <a:r>
              <a:rPr lang="ko-KR" altLang="en-US" sz="1600" dirty="0" err="1">
                <a:latin typeface="나눔바른고딕OTF" panose="020B0600000101010101" charset="-127"/>
                <a:ea typeface="나눔바른고딕OTF" panose="020B0600000101010101" charset="-127"/>
              </a:rPr>
              <a:t>후두개염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600" dirty="0">
                <a:latin typeface="나눔바른고딕OTF" panose="020B0600000101010101" charset="-127"/>
                <a:ea typeface="나눔바른고딕OTF" panose="020B0600000101010101" charset="-127"/>
              </a:rPr>
              <a:t>J06 : </a:t>
            </a:r>
            <a:r>
              <a:rPr lang="ko-KR" altLang="en-US" sz="1600" dirty="0">
                <a:latin typeface="나눔바른고딕OTF" panose="020B0600000101010101" charset="-127"/>
                <a:ea typeface="나눔바른고딕OTF" panose="020B0600000101010101" charset="-127"/>
              </a:rPr>
              <a:t>다발성 및 상세불명 부위의 급성 상기도감염</a:t>
            </a:r>
            <a:endParaRPr lang="en-US" altLang="ko-KR" sz="1600" dirty="0"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82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432BE-1A2B-5EBB-CB98-E7D17C1B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예시자료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3A9CE-EA2D-277C-A9D9-3A297B4D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004"/>
            <a:ext cx="9906000" cy="3390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52BE85-59EF-34A4-C7A6-CE6CA997D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6896"/>
            <a:ext cx="9906000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85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432BE-1A2B-5EBB-CB98-E7D17C1B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예시자료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0C02BE-92C3-F2E7-0ADE-1832B676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9874"/>
            <a:ext cx="9906000" cy="2604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B43868-76FC-9BA1-EFA1-CBF43D90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75649"/>
            <a:ext cx="9906000" cy="24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80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2CF2F1-8F2E-A1FF-F239-4545F35E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4" y="5465616"/>
            <a:ext cx="2181225" cy="990600"/>
          </a:xfrm>
          <a:prstGeom prst="rect">
            <a:avLst/>
          </a:prstGeom>
        </p:spPr>
      </p:pic>
      <p:sp>
        <p:nvSpPr>
          <p:cNvPr id="8" name="텍스트 개체 틀 20">
            <a:extLst>
              <a:ext uri="{FF2B5EF4-FFF2-40B4-BE49-F238E27FC236}">
                <a16:creationId xmlns:a16="http://schemas.microsoft.com/office/drawing/2014/main" id="{CFC38BD4-4425-11DF-086D-7CBCCF01FD2A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결측값</a:t>
            </a:r>
            <a:r>
              <a:rPr lang="ko-KR" altLang="en-US" sz="2000" dirty="0"/>
              <a:t> 및 중복데이터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6FF1D3-7851-B3EA-96CD-E89D4CFA1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3" y="904206"/>
            <a:ext cx="5510817" cy="45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9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30996-29E1-D1AA-4C80-667422150E7A}"/>
              </a:ext>
            </a:extLst>
          </p:cNvPr>
          <p:cNvSpPr txBox="1"/>
          <p:nvPr/>
        </p:nvSpPr>
        <p:spPr>
          <a:xfrm>
            <a:off x="199637" y="1144092"/>
            <a:ext cx="300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계절 특성 추가</a:t>
            </a:r>
            <a:r>
              <a:rPr lang="en-US" altLang="ko-KR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컬럼 재정의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D5263-0B45-09A8-E052-1BC496724609}"/>
              </a:ext>
            </a:extLst>
          </p:cNvPr>
          <p:cNvSpPr txBox="1"/>
          <p:nvPr/>
        </p:nvSpPr>
        <p:spPr>
          <a:xfrm>
            <a:off x="199636" y="3988205"/>
            <a:ext cx="793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분간 할 수 없는 질병 삭제</a:t>
            </a:r>
            <a:r>
              <a:rPr lang="en-US" altLang="ko-KR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질병 명 통합</a:t>
            </a:r>
          </a:p>
        </p:txBody>
      </p:sp>
      <p:sp>
        <p:nvSpPr>
          <p:cNvPr id="11" name="텍스트 개체 틀 20">
            <a:extLst>
              <a:ext uri="{FF2B5EF4-FFF2-40B4-BE49-F238E27FC236}">
                <a16:creationId xmlns:a16="http://schemas.microsoft.com/office/drawing/2014/main" id="{A05865D0-9F75-F32F-9278-542F9A2FF894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칼럼 재정의 및 통합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2064AF-5DFD-63D2-39C2-029F6C28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0746"/>
            <a:ext cx="9809605" cy="19155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BCB20C-6B21-7833-531B-0DC836E35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" y="4488071"/>
            <a:ext cx="9898384" cy="1169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353D86-39F6-AE31-3091-88AB2248791C}"/>
              </a:ext>
            </a:extLst>
          </p:cNvPr>
          <p:cNvSpPr txBox="1"/>
          <p:nvPr/>
        </p:nvSpPr>
        <p:spPr>
          <a:xfrm>
            <a:off x="199636" y="5657125"/>
            <a:ext cx="4953964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altLang="ko-KR" sz="1800" dirty="0">
                <a:latin typeface="+mn-lt"/>
                <a:ea typeface="나눔바른고딕OTF" panose="02020603020101020101" pitchFamily="18" charset="-127"/>
              </a:rPr>
              <a:t>J029, J0390, J060, J00, J0190, J069 -&gt;</a:t>
            </a:r>
            <a:r>
              <a:rPr lang="ko-KR" altLang="en-US" sz="1800" dirty="0">
                <a:latin typeface="+mn-lt"/>
                <a:ea typeface="나눔바른고딕OTF" panose="02020603020101020101" pitchFamily="18" charset="-127"/>
              </a:rPr>
              <a:t>감기</a:t>
            </a:r>
            <a:endParaRPr lang="en-US" altLang="ko-KR" sz="1800" dirty="0">
              <a:latin typeface="+mn-lt"/>
              <a:ea typeface="나눔바른고딕OTF" panose="02020603020101020101" pitchFamily="18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800" dirty="0">
                <a:latin typeface="+mn-lt"/>
                <a:ea typeface="나눔바른고딕OTF" panose="02020603020101020101" pitchFamily="18" charset="-127"/>
              </a:rPr>
              <a:t>A099, A090 -&gt; </a:t>
            </a:r>
            <a:r>
              <a:rPr lang="ko-KR" altLang="en-US" sz="1800" dirty="0">
                <a:latin typeface="+mn-lt"/>
                <a:ea typeface="나눔바른고딕OTF" panose="02020603020101020101" pitchFamily="18" charset="-127"/>
              </a:rPr>
              <a:t>위장염 및 결장염</a:t>
            </a:r>
            <a:endParaRPr lang="en-US" altLang="ko-KR" sz="1800" dirty="0">
              <a:latin typeface="+mn-lt"/>
              <a:ea typeface="나눔바른고딕OTF" panose="02020603020101020101" pitchFamily="18" charset="-127"/>
            </a:endParaRPr>
          </a:p>
          <a:p>
            <a:pPr algn="l">
              <a:spcBef>
                <a:spcPts val="400"/>
              </a:spcBef>
            </a:pPr>
            <a:r>
              <a:rPr lang="en-US" altLang="ko-KR" sz="1800" dirty="0">
                <a:latin typeface="+mn-lt"/>
                <a:ea typeface="나눔바른고딕OTF" panose="02020603020101020101" pitchFamily="18" charset="-127"/>
              </a:rPr>
              <a:t>J304, J303 -&gt; </a:t>
            </a:r>
            <a:r>
              <a:rPr lang="ko-KR" altLang="en-US" sz="1800" dirty="0" err="1">
                <a:latin typeface="+mn-lt"/>
                <a:ea typeface="나눔바른고딕OTF" panose="02020603020101020101" pitchFamily="18" charset="-127"/>
              </a:rPr>
              <a:t>앨러지비염</a:t>
            </a:r>
            <a:endParaRPr lang="en-US" altLang="ko-KR" sz="1800" dirty="0">
              <a:latin typeface="+mn-lt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827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0404B-EE85-409C-E0AC-77A7A443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" y="1367111"/>
            <a:ext cx="9776460" cy="980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57747-C551-BDC1-B9EB-61D44EB4B305}"/>
              </a:ext>
            </a:extLst>
          </p:cNvPr>
          <p:cNvSpPr txBox="1"/>
          <p:nvPr/>
        </p:nvSpPr>
        <p:spPr>
          <a:xfrm>
            <a:off x="152012" y="985996"/>
            <a:ext cx="300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정규화 스케일링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10" name="텍스트 개체 틀 20">
            <a:extLst>
              <a:ext uri="{FF2B5EF4-FFF2-40B4-BE49-F238E27FC236}">
                <a16:creationId xmlns:a16="http://schemas.microsoft.com/office/drawing/2014/main" id="{78C8C925-D493-C046-7F53-E4EB8FB16AF5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스케일링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C3093C-BE01-61BF-B65F-BD49F111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" y="2402454"/>
            <a:ext cx="9773363" cy="42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5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EAABC-6E3D-CA8E-FA27-716639A2B5C6}"/>
              </a:ext>
            </a:extLst>
          </p:cNvPr>
          <p:cNvSpPr txBox="1"/>
          <p:nvPr/>
        </p:nvSpPr>
        <p:spPr>
          <a:xfrm>
            <a:off x="310059" y="996659"/>
            <a:ext cx="56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진료 수 상위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10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개 모델링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테스트 데이터 분리</a:t>
            </a:r>
          </a:p>
        </p:txBody>
      </p:sp>
      <p:sp>
        <p:nvSpPr>
          <p:cNvPr id="8" name="텍스트 개체 틀 20">
            <a:extLst>
              <a:ext uri="{FF2B5EF4-FFF2-40B4-BE49-F238E27FC236}">
                <a16:creationId xmlns:a16="http://schemas.microsoft.com/office/drawing/2014/main" id="{27E94D02-B1AE-5127-EF83-7F5E3A5847C9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데이터셋 분할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51792D-7056-9D08-3E39-F36F9E6DF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1653653"/>
            <a:ext cx="9311640" cy="317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44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1F2AA-CC12-25CC-2B5E-B0D8A7E8D747}"/>
              </a:ext>
            </a:extLst>
          </p:cNvPr>
          <p:cNvSpPr txBox="1"/>
          <p:nvPr/>
        </p:nvSpPr>
        <p:spPr>
          <a:xfrm>
            <a:off x="1410450" y="1017271"/>
            <a:ext cx="56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모델링 결과</a:t>
            </a:r>
          </a:p>
        </p:txBody>
      </p:sp>
      <p:sp>
        <p:nvSpPr>
          <p:cNvPr id="8" name="텍스트 개체 틀 20">
            <a:extLst>
              <a:ext uri="{FF2B5EF4-FFF2-40B4-BE49-F238E27FC236}">
                <a16:creationId xmlns:a16="http://schemas.microsoft.com/office/drawing/2014/main" id="{03ACD736-1BE0-5F13-92DB-9E3859295847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랜덤 포레스트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844238-6658-C897-1E6F-239199B1F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00" y="1694877"/>
            <a:ext cx="7200000" cy="3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98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3.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데이터 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BBF6A-FC9E-8691-D1D3-74391D252A6B}"/>
              </a:ext>
            </a:extLst>
          </p:cNvPr>
          <p:cNvSpPr txBox="1"/>
          <p:nvPr/>
        </p:nvSpPr>
        <p:spPr>
          <a:xfrm>
            <a:off x="319584" y="996659"/>
            <a:ext cx="56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특성 중요도 그래프 분석 </a:t>
            </a:r>
          </a:p>
        </p:txBody>
      </p:sp>
      <p:sp>
        <p:nvSpPr>
          <p:cNvPr id="10" name="텍스트 개체 틀 20">
            <a:extLst>
              <a:ext uri="{FF2B5EF4-FFF2-40B4-BE49-F238E27FC236}">
                <a16:creationId xmlns:a16="http://schemas.microsoft.com/office/drawing/2014/main" id="{BB874CBD-4624-85CC-E5FC-3E16253A61A1}"/>
              </a:ext>
            </a:extLst>
          </p:cNvPr>
          <p:cNvSpPr txBox="1">
            <a:spLocks/>
          </p:cNvSpPr>
          <p:nvPr/>
        </p:nvSpPr>
        <p:spPr>
          <a:xfrm>
            <a:off x="3407229" y="410520"/>
            <a:ext cx="6102535" cy="419100"/>
          </a:xfrm>
          <a:prstGeom prst="rect">
            <a:avLst/>
          </a:prstGeom>
        </p:spPr>
        <p:txBody>
          <a:bodyPr vert="horz" lIns="0" tIns="45720" rIns="7200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1" kern="400" spc="-20" baseline="0" dirty="0">
                <a:ln w="12700">
                  <a:solidFill>
                    <a:schemeClr val="bg1">
                      <a:lumMod val="85000"/>
                      <a:alpha val="1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Importance </a:t>
            </a:r>
            <a:r>
              <a:rPr lang="ko-KR" altLang="en-US" sz="2000" dirty="0"/>
              <a:t>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ACA817-A819-CD68-DA4E-47DEDCEC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4" y="1506222"/>
            <a:ext cx="4436745" cy="3289549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1C58433-DEBF-29D2-D743-A2EFFC5B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21" y="829620"/>
            <a:ext cx="4173399" cy="464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26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D34EB3-35C0-49A3-41AE-4BA861479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바른고딕OTF" panose="020B0600000101010101" charset="-127"/>
                <a:ea typeface="나눔바른고딕OTF" panose="020B0600000101010101" charset="-127"/>
              </a:rPr>
              <a:t>Ⅰ. </a:t>
            </a: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115436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5E47B3-8F2A-A505-4CA2-73BFDE734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바른고딕OTF" panose="020B0600000101010101" charset="-127"/>
                <a:ea typeface="나눔바른고딕OTF" panose="020B0600000101010101" charset="-127"/>
              </a:rPr>
              <a:t>Ⅳ. </a:t>
            </a: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활용 방안</a:t>
            </a:r>
          </a:p>
        </p:txBody>
      </p:sp>
    </p:spTree>
    <p:extLst>
      <p:ext uri="{BB962C8B-B14F-4D97-AF65-F5344CB8AC3E}">
        <p14:creationId xmlns:p14="http://schemas.microsoft.com/office/powerpoint/2010/main" val="1759489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4.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활용 방안</a:t>
            </a:r>
          </a:p>
        </p:txBody>
      </p:sp>
      <p:pic>
        <p:nvPicPr>
          <p:cNvPr id="10" name="그래픽 9" descr="인터넷 단색으로 채워진">
            <a:extLst>
              <a:ext uri="{FF2B5EF4-FFF2-40B4-BE49-F238E27FC236}">
                <a16:creationId xmlns:a16="http://schemas.microsoft.com/office/drawing/2014/main" id="{28C0B983-4EED-AD5A-EBF7-E3D5B3E2B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9756" y="427327"/>
            <a:ext cx="3866487" cy="3866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B9B6F-5807-842A-3A53-509874376855}"/>
              </a:ext>
            </a:extLst>
          </p:cNvPr>
          <p:cNvSpPr txBox="1"/>
          <p:nvPr/>
        </p:nvSpPr>
        <p:spPr>
          <a:xfrm>
            <a:off x="1133354" y="3845350"/>
            <a:ext cx="76392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첫째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고객에게 정보를 제공할 수 있는 방안으로써 본 분석결과를 활용할 수 있습니다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본 분석은 계절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연령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성별로 자주 일어날 수 있는 부상 등에 대한 분포를 확인할 수 있었으며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이를 통해 계절별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성별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연령별 주의 질병을 고지하고 질병의 정의와 질병과 관련된 증상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예방 팁 등을 질병별로 공유하는 데 사용할 수 있습니다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1564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4.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활용 방안</a:t>
            </a:r>
          </a:p>
        </p:txBody>
      </p:sp>
      <p:pic>
        <p:nvPicPr>
          <p:cNvPr id="3" name="그래픽 2" descr="봉투 열기 단색으로 채워진">
            <a:extLst>
              <a:ext uri="{FF2B5EF4-FFF2-40B4-BE49-F238E27FC236}">
                <a16:creationId xmlns:a16="http://schemas.microsoft.com/office/drawing/2014/main" id="{FAF5A871-91C6-C725-86FE-F46B4990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100" y="855080"/>
            <a:ext cx="2971800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C1A2B-0D7B-9CC3-1D92-C03F891950B5}"/>
              </a:ext>
            </a:extLst>
          </p:cNvPr>
          <p:cNvSpPr txBox="1"/>
          <p:nvPr/>
        </p:nvSpPr>
        <p:spPr>
          <a:xfrm>
            <a:off x="1133354" y="3845350"/>
            <a:ext cx="76392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둘째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마케팅 분야에서 본 데이터 분석결과를 사용할 수 있습니다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.</a:t>
            </a:r>
          </a:p>
          <a:p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SNS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와 이메일 등을 통한 소셜 마케팅에 대한 관심은 지난 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10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년간 꾸준히 증가해왔으며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정보를 확인하는 수단으로써 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SNS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를 활용하는 것이 일상인 지금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,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  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SNS</a:t>
            </a:r>
            <a:r>
              <a:rPr lang="ko-KR" altLang="en-US" sz="2000" dirty="0">
                <a:latin typeface="나눔바른고딕OTF" panose="020B0600000101010101" charset="-127"/>
                <a:ea typeface="나눔바른고딕OTF" panose="020B0600000101010101" charset="-127"/>
              </a:rPr>
              <a:t>나 이메일 서비스를 통해 자신에게 수요자별 주의 질병을 알려주는 새로운 구독 서비스를 창출할 수 있습니다</a:t>
            </a:r>
            <a:r>
              <a:rPr lang="en-US" altLang="ko-KR" sz="2000" dirty="0">
                <a:latin typeface="나눔바른고딕OTF" panose="020B0600000101010101" charset="-127"/>
                <a:ea typeface="나눔바른고딕OTF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426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012E54-C4C8-C9EB-2F6D-E817A377E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바른고딕OTF" panose="020B0600000101010101" charset="-127"/>
                <a:ea typeface="나눔바른고딕OTF" panose="020B0600000101010101" charset="-127"/>
              </a:rPr>
              <a:t>Ⅴ. </a:t>
            </a: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인턴십 소감</a:t>
            </a:r>
          </a:p>
        </p:txBody>
      </p:sp>
    </p:spTree>
    <p:extLst>
      <p:ext uri="{BB962C8B-B14F-4D97-AF65-F5344CB8AC3E}">
        <p14:creationId xmlns:p14="http://schemas.microsoft.com/office/powerpoint/2010/main" val="224426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5.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인턴쉽 소감</a:t>
            </a:r>
          </a:p>
        </p:txBody>
      </p:sp>
      <p:pic>
        <p:nvPicPr>
          <p:cNvPr id="5" name="그래픽 4" descr="남성 사무직 근로자 단색으로 채워진">
            <a:extLst>
              <a:ext uri="{FF2B5EF4-FFF2-40B4-BE49-F238E27FC236}">
                <a16:creationId xmlns:a16="http://schemas.microsoft.com/office/drawing/2014/main" id="{6828C8E6-E520-7AEB-D16B-43551BB54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74" y="1534040"/>
            <a:ext cx="1440000" cy="1440000"/>
          </a:xfrm>
          <a:prstGeom prst="rect">
            <a:avLst/>
          </a:prstGeom>
        </p:spPr>
      </p:pic>
      <p:pic>
        <p:nvPicPr>
          <p:cNvPr id="7" name="그래픽 6" descr="여성 사무직 근로자 단색으로 채워진">
            <a:extLst>
              <a:ext uri="{FF2B5EF4-FFF2-40B4-BE49-F238E27FC236}">
                <a16:creationId xmlns:a16="http://schemas.microsoft.com/office/drawing/2014/main" id="{517991C9-FF0E-8541-D8BA-E06D19566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3764" y="1698037"/>
            <a:ext cx="1440000" cy="1440000"/>
          </a:xfrm>
          <a:prstGeom prst="rect">
            <a:avLst/>
          </a:prstGeom>
        </p:spPr>
      </p:pic>
      <p:pic>
        <p:nvPicPr>
          <p:cNvPr id="10" name="그래픽 9" descr="남성 사무직 근로자 단색으로 채워진">
            <a:extLst>
              <a:ext uri="{FF2B5EF4-FFF2-40B4-BE49-F238E27FC236}">
                <a16:creationId xmlns:a16="http://schemas.microsoft.com/office/drawing/2014/main" id="{D65CBF45-E6C2-5AD2-F335-3AA4DCE4F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74" y="3799083"/>
            <a:ext cx="1440000" cy="1440000"/>
          </a:xfrm>
          <a:prstGeom prst="rect">
            <a:avLst/>
          </a:prstGeom>
        </p:spPr>
      </p:pic>
      <p:pic>
        <p:nvPicPr>
          <p:cNvPr id="11" name="그래픽 10" descr="남성 사무직 근로자 단색으로 채워진">
            <a:extLst>
              <a:ext uri="{FF2B5EF4-FFF2-40B4-BE49-F238E27FC236}">
                <a16:creationId xmlns:a16="http://schemas.microsoft.com/office/drawing/2014/main" id="{FE4424E9-D9E9-64E4-231E-0E141C40E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0131" y="3876891"/>
            <a:ext cx="1440000" cy="1440000"/>
          </a:xfrm>
          <a:prstGeom prst="rect">
            <a:avLst/>
          </a:prstGeom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ACFC6B23-C7DB-9B3D-5C59-8FA03B327393}"/>
              </a:ext>
            </a:extLst>
          </p:cNvPr>
          <p:cNvSpPr txBox="1">
            <a:spLocks/>
          </p:cNvSpPr>
          <p:nvPr/>
        </p:nvSpPr>
        <p:spPr>
          <a:xfrm>
            <a:off x="1810799" y="2974040"/>
            <a:ext cx="950361" cy="5174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600" spc="-100" baseline="0">
                <a:solidFill>
                  <a:srgbClr val="1E1ECA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A86EFE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승환</a:t>
            </a: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0E7BF0C0-3D4C-59AF-5270-E60932DA1EEB}"/>
              </a:ext>
            </a:extLst>
          </p:cNvPr>
          <p:cNvSpPr txBox="1">
            <a:spLocks/>
          </p:cNvSpPr>
          <p:nvPr/>
        </p:nvSpPr>
        <p:spPr>
          <a:xfrm>
            <a:off x="5725238" y="3063904"/>
            <a:ext cx="950361" cy="5174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600" spc="-100" baseline="0">
                <a:solidFill>
                  <a:srgbClr val="1E1ECA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A86EFE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희선</a:t>
            </a: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2E091290-887D-35FC-434D-38BAA0462C12}"/>
              </a:ext>
            </a:extLst>
          </p:cNvPr>
          <p:cNvSpPr txBox="1">
            <a:spLocks/>
          </p:cNvSpPr>
          <p:nvPr/>
        </p:nvSpPr>
        <p:spPr>
          <a:xfrm>
            <a:off x="1792141" y="5219765"/>
            <a:ext cx="819717" cy="5174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600" spc="-100" baseline="0">
                <a:solidFill>
                  <a:srgbClr val="1E1ECA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A86EFE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시윤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4B6B9BF-B3B5-77EC-B62E-226397CB0183}"/>
              </a:ext>
            </a:extLst>
          </p:cNvPr>
          <p:cNvSpPr txBox="1">
            <a:spLocks/>
          </p:cNvSpPr>
          <p:nvPr/>
        </p:nvSpPr>
        <p:spPr>
          <a:xfrm>
            <a:off x="5818547" y="5288898"/>
            <a:ext cx="819716" cy="5174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600" spc="-100" baseline="0">
                <a:solidFill>
                  <a:srgbClr val="1E1ECA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A86EFE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현일</a:t>
            </a:r>
          </a:p>
        </p:txBody>
      </p:sp>
      <p:pic>
        <p:nvPicPr>
          <p:cNvPr id="19" name="그래픽 18" descr="말풍선 단색으로 채워진">
            <a:extLst>
              <a:ext uri="{FF2B5EF4-FFF2-40B4-BE49-F238E27FC236}">
                <a16:creationId xmlns:a16="http://schemas.microsoft.com/office/drawing/2014/main" id="{38800942-C832-52C3-B374-D9D90AA3C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999506" y="1444176"/>
            <a:ext cx="2060858" cy="1788601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2BE3D43C-1466-36D6-F7A2-E3AC061D3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992382" y="3927907"/>
            <a:ext cx="2060858" cy="1788601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C3AF6E2E-1C9C-5883-52B3-FDE4C912D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165238" y="3927907"/>
            <a:ext cx="2060858" cy="1788601"/>
          </a:xfrm>
          <a:prstGeom prst="rect">
            <a:avLst/>
          </a:prstGeom>
        </p:spPr>
      </p:pic>
      <p:pic>
        <p:nvPicPr>
          <p:cNvPr id="22" name="그래픽 21" descr="말풍선 단색으로 채워진">
            <a:extLst>
              <a:ext uri="{FF2B5EF4-FFF2-40B4-BE49-F238E27FC236}">
                <a16:creationId xmlns:a16="http://schemas.microsoft.com/office/drawing/2014/main" id="{766DB65D-B1F6-B721-342A-6AF6DC6FC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165238" y="1534040"/>
            <a:ext cx="2060858" cy="1788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F84BDB-F5E9-2856-327D-943CF7CFB2F3}"/>
              </a:ext>
            </a:extLst>
          </p:cNvPr>
          <p:cNvSpPr txBox="1"/>
          <p:nvPr/>
        </p:nvSpPr>
        <p:spPr>
          <a:xfrm>
            <a:off x="7615416" y="4459138"/>
            <a:ext cx="116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역량 향상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D5F2D-C474-338E-5909-7294A5663954}"/>
              </a:ext>
            </a:extLst>
          </p:cNvPr>
          <p:cNvSpPr txBox="1"/>
          <p:nvPr/>
        </p:nvSpPr>
        <p:spPr>
          <a:xfrm>
            <a:off x="3449684" y="4459138"/>
            <a:ext cx="116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적용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EB8851-AEF6-4B42-406B-A399FCC335C8}"/>
              </a:ext>
            </a:extLst>
          </p:cNvPr>
          <p:cNvSpPr txBox="1"/>
          <p:nvPr/>
        </p:nvSpPr>
        <p:spPr>
          <a:xfrm>
            <a:off x="7615416" y="2063908"/>
            <a:ext cx="116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좋은 경험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0C10D3-5815-FFA8-38D1-FE0E2EF16E3E}"/>
              </a:ext>
            </a:extLst>
          </p:cNvPr>
          <p:cNvSpPr txBox="1"/>
          <p:nvPr/>
        </p:nvSpPr>
        <p:spPr>
          <a:xfrm>
            <a:off x="3414209" y="1993094"/>
            <a:ext cx="116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구체화</a:t>
            </a:r>
            <a:endParaRPr lang="en-US" altLang="ko-KR" sz="2000" dirty="0">
              <a:solidFill>
                <a:schemeClr val="bg1"/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133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0F87A17-0247-AED1-E80E-E6DFAF9D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98" y="335534"/>
            <a:ext cx="5044176" cy="354223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1.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추진 배경</a:t>
            </a:r>
          </a:p>
        </p:txBody>
      </p:sp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D6BFDD79-9E25-055B-12BA-DE7BCE58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387" y="2867389"/>
            <a:ext cx="1590740" cy="1590740"/>
          </a:xfrm>
          <a:prstGeom prst="rect">
            <a:avLst/>
          </a:prstGeom>
        </p:spPr>
      </p:pic>
      <p:pic>
        <p:nvPicPr>
          <p:cNvPr id="16" name="그래픽 15" descr="사용자 윤곽선">
            <a:extLst>
              <a:ext uri="{FF2B5EF4-FFF2-40B4-BE49-F238E27FC236}">
                <a16:creationId xmlns:a16="http://schemas.microsoft.com/office/drawing/2014/main" id="{CDE69909-052C-1FAE-99C9-50A35DE33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477" y="2848727"/>
            <a:ext cx="1590740" cy="1590740"/>
          </a:xfrm>
          <a:prstGeom prst="rect">
            <a:avLst/>
          </a:prstGeom>
        </p:spPr>
      </p:pic>
      <p:pic>
        <p:nvPicPr>
          <p:cNvPr id="17" name="그래픽 16" descr="사용자 단색으로 채워진">
            <a:extLst>
              <a:ext uri="{FF2B5EF4-FFF2-40B4-BE49-F238E27FC236}">
                <a16:creationId xmlns:a16="http://schemas.microsoft.com/office/drawing/2014/main" id="{50DB9037-EE74-9516-38D4-8165CCDA5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450" y="2867388"/>
            <a:ext cx="1590740" cy="1590740"/>
          </a:xfrm>
          <a:prstGeom prst="rect">
            <a:avLst/>
          </a:prstGeom>
        </p:spPr>
      </p:pic>
      <p:pic>
        <p:nvPicPr>
          <p:cNvPr id="18" name="그래픽 17" descr="사용자 단색으로 채워진">
            <a:extLst>
              <a:ext uri="{FF2B5EF4-FFF2-40B4-BE49-F238E27FC236}">
                <a16:creationId xmlns:a16="http://schemas.microsoft.com/office/drawing/2014/main" id="{C1BDBBF3-3255-9040-3545-CC0E9495F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2585" y="4211366"/>
            <a:ext cx="1590740" cy="1590740"/>
          </a:xfrm>
          <a:prstGeom prst="rect">
            <a:avLst/>
          </a:prstGeom>
        </p:spPr>
      </p:pic>
      <p:pic>
        <p:nvPicPr>
          <p:cNvPr id="19" name="그래픽 18" descr="사용자 단색으로 채워진">
            <a:extLst>
              <a:ext uri="{FF2B5EF4-FFF2-40B4-BE49-F238E27FC236}">
                <a16:creationId xmlns:a16="http://schemas.microsoft.com/office/drawing/2014/main" id="{1F953952-F528-8264-C2A5-105FCE3DB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5487" y="4211367"/>
            <a:ext cx="1590740" cy="1590740"/>
          </a:xfrm>
          <a:prstGeom prst="rect">
            <a:avLst/>
          </a:prstGeom>
        </p:spPr>
      </p:pic>
      <p:pic>
        <p:nvPicPr>
          <p:cNvPr id="20" name="그래픽 19" descr="사용자 단색으로 채워진">
            <a:extLst>
              <a:ext uri="{FF2B5EF4-FFF2-40B4-BE49-F238E27FC236}">
                <a16:creationId xmlns:a16="http://schemas.microsoft.com/office/drawing/2014/main" id="{38E3E2B9-D3B5-59EB-153F-BD3D2468E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244" y="4192705"/>
            <a:ext cx="1590740" cy="1590740"/>
          </a:xfrm>
          <a:prstGeom prst="rect">
            <a:avLst/>
          </a:prstGeom>
        </p:spPr>
      </p:pic>
      <p:pic>
        <p:nvPicPr>
          <p:cNvPr id="21" name="그래픽 20" descr="사용자 단색으로 채워진">
            <a:extLst>
              <a:ext uri="{FF2B5EF4-FFF2-40B4-BE49-F238E27FC236}">
                <a16:creationId xmlns:a16="http://schemas.microsoft.com/office/drawing/2014/main" id="{45B526CC-0BAF-9A66-9272-7DC394244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941" y="2867388"/>
            <a:ext cx="1590740" cy="1590740"/>
          </a:xfrm>
          <a:prstGeom prst="rect">
            <a:avLst/>
          </a:prstGeom>
        </p:spPr>
      </p:pic>
      <p:pic>
        <p:nvPicPr>
          <p:cNvPr id="22" name="그래픽 21" descr="사용자 단색으로 채워진">
            <a:extLst>
              <a:ext uri="{FF2B5EF4-FFF2-40B4-BE49-F238E27FC236}">
                <a16:creationId xmlns:a16="http://schemas.microsoft.com/office/drawing/2014/main" id="{C99ED89F-A492-D4C4-1A04-9C84310AF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4802" y="2867388"/>
            <a:ext cx="1590740" cy="1590740"/>
          </a:xfrm>
          <a:prstGeom prst="rect">
            <a:avLst/>
          </a:prstGeom>
        </p:spPr>
      </p:pic>
      <p:pic>
        <p:nvPicPr>
          <p:cNvPr id="23" name="그래픽 22" descr="사용자 단색으로 채워진">
            <a:extLst>
              <a:ext uri="{FF2B5EF4-FFF2-40B4-BE49-F238E27FC236}">
                <a16:creationId xmlns:a16="http://schemas.microsoft.com/office/drawing/2014/main" id="{30CC047A-ABDD-00FE-2D08-0F9D70350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734" y="4183374"/>
            <a:ext cx="1590740" cy="1590740"/>
          </a:xfrm>
          <a:prstGeom prst="rect">
            <a:avLst/>
          </a:prstGeom>
        </p:spPr>
      </p:pic>
      <p:pic>
        <p:nvPicPr>
          <p:cNvPr id="24" name="그래픽 23" descr="사용자 단색으로 채워진">
            <a:extLst>
              <a:ext uri="{FF2B5EF4-FFF2-40B4-BE49-F238E27FC236}">
                <a16:creationId xmlns:a16="http://schemas.microsoft.com/office/drawing/2014/main" id="{ED3C47CE-372B-DD64-778B-597EC2C4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6262" y="4214475"/>
            <a:ext cx="1590740" cy="1590740"/>
          </a:xfrm>
          <a:prstGeom prst="rect">
            <a:avLst/>
          </a:prstGeom>
        </p:spPr>
      </p:pic>
      <p:sp>
        <p:nvSpPr>
          <p:cNvPr id="25" name="제목 2">
            <a:extLst>
              <a:ext uri="{FF2B5EF4-FFF2-40B4-BE49-F238E27FC236}">
                <a16:creationId xmlns:a16="http://schemas.microsoft.com/office/drawing/2014/main" id="{CBDD1924-D8FB-A8E8-C6BD-F4F14C3286BF}"/>
              </a:ext>
            </a:extLst>
          </p:cNvPr>
          <p:cNvSpPr txBox="1">
            <a:spLocks/>
          </p:cNvSpPr>
          <p:nvPr/>
        </p:nvSpPr>
        <p:spPr>
          <a:xfrm>
            <a:off x="1890458" y="1623527"/>
            <a:ext cx="5702023" cy="1271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600" spc="-100" baseline="0">
                <a:solidFill>
                  <a:srgbClr val="1E1ECA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한국인 </a:t>
            </a:r>
            <a:r>
              <a:rPr lang="en-US" altLang="ko-KR" sz="2800" dirty="0">
                <a:solidFill>
                  <a:schemeClr val="tx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10</a:t>
            </a:r>
            <a:r>
              <a:rPr lang="ko-KR" altLang="en-US" sz="2800" dirty="0">
                <a:solidFill>
                  <a:schemeClr val="tx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명 중 </a:t>
            </a:r>
            <a:r>
              <a:rPr lang="en-US" altLang="ko-KR" sz="2800" dirty="0">
                <a:solidFill>
                  <a:schemeClr val="tx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9</a:t>
            </a:r>
            <a:r>
              <a:rPr lang="ko-KR" altLang="en-US" sz="2800" dirty="0">
                <a:solidFill>
                  <a:schemeClr val="tx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,</a:t>
            </a:r>
          </a:p>
          <a:p>
            <a:r>
              <a:rPr lang="ko-KR" altLang="en-US" sz="2800" dirty="0">
                <a:solidFill>
                  <a:schemeClr val="tx1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예방적 건강관리 중요성 인식</a:t>
            </a:r>
            <a:endParaRPr lang="en-US" altLang="ko-KR" sz="2800" dirty="0">
              <a:solidFill>
                <a:schemeClr val="tx1"/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46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0F87A17-0247-AED1-E80E-E6DFAF9D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98" y="335534"/>
            <a:ext cx="5044176" cy="354223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1.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추진 배경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CBDD1924-D8FB-A8E8-C6BD-F4F14C3286BF}"/>
              </a:ext>
            </a:extLst>
          </p:cNvPr>
          <p:cNvSpPr txBox="1">
            <a:spLocks/>
          </p:cNvSpPr>
          <p:nvPr/>
        </p:nvSpPr>
        <p:spPr>
          <a:xfrm>
            <a:off x="1159299" y="2575249"/>
            <a:ext cx="2135059" cy="17075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600" spc="-100" baseline="0">
                <a:solidFill>
                  <a:srgbClr val="1E1ECA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</a:lstStyle>
          <a:p>
            <a:r>
              <a:rPr lang="ko-KR" altLang="en-US" sz="8000" dirty="0">
                <a:solidFill>
                  <a:srgbClr val="A86EFE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높은 관심</a:t>
            </a:r>
            <a:endParaRPr lang="en-US" altLang="ko-KR" sz="8000" dirty="0">
              <a:solidFill>
                <a:srgbClr val="A86EFE"/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pic>
        <p:nvPicPr>
          <p:cNvPr id="4" name="그래픽 3" descr="직선 화살표 단색으로 채워진">
            <a:extLst>
              <a:ext uri="{FF2B5EF4-FFF2-40B4-BE49-F238E27FC236}">
                <a16:creationId xmlns:a16="http://schemas.microsoft.com/office/drawing/2014/main" id="{47DAB00E-33A8-0F93-9B13-5C2EBB098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554692" y="2298213"/>
            <a:ext cx="2904382" cy="2904382"/>
          </a:xfrm>
          <a:prstGeom prst="rect">
            <a:avLst/>
          </a:prstGeom>
        </p:spPr>
      </p:pic>
      <p:pic>
        <p:nvPicPr>
          <p:cNvPr id="8" name="그래픽 7" descr="정보 단색으로 채워진">
            <a:extLst>
              <a:ext uri="{FF2B5EF4-FFF2-40B4-BE49-F238E27FC236}">
                <a16:creationId xmlns:a16="http://schemas.microsoft.com/office/drawing/2014/main" id="{140134A4-A1AC-19BF-4024-A70885D2B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7219" y="2298213"/>
            <a:ext cx="2539482" cy="2539482"/>
          </a:xfrm>
          <a:prstGeom prst="rect">
            <a:avLst/>
          </a:prstGeom>
        </p:spPr>
      </p:pic>
      <p:pic>
        <p:nvPicPr>
          <p:cNvPr id="10" name="그래픽 9" descr="갈매기형 화살표 단색으로 채워진">
            <a:extLst>
              <a:ext uri="{FF2B5EF4-FFF2-40B4-BE49-F238E27FC236}">
                <a16:creationId xmlns:a16="http://schemas.microsoft.com/office/drawing/2014/main" id="{B6E6C914-B624-32CF-2DB2-CC53208FC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1874" y="31107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6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91B109-C2EB-A049-4D0E-871E9E5499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바른고딕OTF" panose="020B0600000101010101" charset="-127"/>
                <a:ea typeface="나눔바른고딕OTF" panose="020B0600000101010101" charset="-127"/>
              </a:rPr>
              <a:t>Ⅱ. </a:t>
            </a: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201526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2.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문제 정의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AAD7C-DE5C-9397-B442-C2E4C5CD6F5F}"/>
              </a:ext>
            </a:extLst>
          </p:cNvPr>
          <p:cNvSpPr txBox="1"/>
          <p:nvPr/>
        </p:nvSpPr>
        <p:spPr>
          <a:xfrm>
            <a:off x="1865206" y="4506687"/>
            <a:ext cx="146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3200" dirty="0">
                <a:latin typeface="나눔바른고딕OTF" panose="020B0600000101010101" charset="-127"/>
                <a:ea typeface="나눔바른고딕OTF" panose="020B0600000101010101" charset="-127"/>
              </a:rPr>
              <a:t>연령별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99F1DC-4C59-B0C3-F081-640E8B989105}"/>
              </a:ext>
            </a:extLst>
          </p:cNvPr>
          <p:cNvSpPr txBox="1"/>
          <p:nvPr/>
        </p:nvSpPr>
        <p:spPr>
          <a:xfrm>
            <a:off x="1619704" y="1737543"/>
            <a:ext cx="6666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  <a:sym typeface="Wingdings"/>
              </a:rPr>
              <a:t>2020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OTF" panose="020B0600000101010101" charset="-127"/>
                <a:ea typeface="나눔바른고딕OTF" panose="020B0600000101010101" charset="-127"/>
                <a:sym typeface="Wingdings"/>
              </a:rPr>
              <a:t>년 국민건강정보데이터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9F0BE-8591-B1F7-DDF0-7810E1F319E6}"/>
              </a:ext>
            </a:extLst>
          </p:cNvPr>
          <p:cNvSpPr txBox="1"/>
          <p:nvPr/>
        </p:nvSpPr>
        <p:spPr>
          <a:xfrm>
            <a:off x="4319453" y="4526510"/>
            <a:ext cx="989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3200" dirty="0">
                <a:latin typeface="나눔바른고딕OTF" panose="020B0600000101010101" charset="-127"/>
                <a:ea typeface="나눔바른고딕OTF" panose="020B0600000101010101" charset="-127"/>
              </a:rPr>
              <a:t>성별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CC059F-9BD9-30A9-27D6-38CC44EF07E0}"/>
              </a:ext>
            </a:extLst>
          </p:cNvPr>
          <p:cNvSpPr txBox="1"/>
          <p:nvPr/>
        </p:nvSpPr>
        <p:spPr>
          <a:xfrm>
            <a:off x="6468302" y="4506683"/>
            <a:ext cx="146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3200" dirty="0">
                <a:latin typeface="나눔바른고딕OTF" panose="020B0600000101010101" charset="-127"/>
                <a:ea typeface="나눔바른고딕OTF" panose="020B0600000101010101" charset="-127"/>
              </a:rPr>
              <a:t>계절별</a:t>
            </a:r>
          </a:p>
        </p:txBody>
      </p:sp>
      <p:pic>
        <p:nvPicPr>
          <p:cNvPr id="27" name="그래픽 26" descr="직선 화살표 단색으로 채워진">
            <a:extLst>
              <a:ext uri="{FF2B5EF4-FFF2-40B4-BE49-F238E27FC236}">
                <a16:creationId xmlns:a16="http://schemas.microsoft.com/office/drawing/2014/main" id="{A43D6723-3550-1B5C-B5FE-02F19F36B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135983" y="2881325"/>
            <a:ext cx="1356603" cy="1356603"/>
          </a:xfrm>
          <a:prstGeom prst="rect">
            <a:avLst/>
          </a:prstGeom>
        </p:spPr>
      </p:pic>
      <p:pic>
        <p:nvPicPr>
          <p:cNvPr id="28" name="그래픽 27" descr="직선 화살표 단색으로 채워진">
            <a:extLst>
              <a:ext uri="{FF2B5EF4-FFF2-40B4-BE49-F238E27FC236}">
                <a16:creationId xmlns:a16="http://schemas.microsoft.com/office/drawing/2014/main" id="{E11664CA-D8B4-7076-BD82-B80B505FA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243336">
            <a:off x="5492586" y="2881325"/>
            <a:ext cx="1356603" cy="1356603"/>
          </a:xfrm>
          <a:prstGeom prst="rect">
            <a:avLst/>
          </a:prstGeom>
        </p:spPr>
      </p:pic>
      <p:pic>
        <p:nvPicPr>
          <p:cNvPr id="29" name="그래픽 28" descr="직선 화살표 단색으로 채워진">
            <a:extLst>
              <a:ext uri="{FF2B5EF4-FFF2-40B4-BE49-F238E27FC236}">
                <a16:creationId xmlns:a16="http://schemas.microsoft.com/office/drawing/2014/main" id="{4A9525A2-67A3-635A-7B96-42DEA4030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23116">
            <a:off x="2662706" y="2881325"/>
            <a:ext cx="1356603" cy="1356603"/>
          </a:xfrm>
          <a:prstGeom prst="rect">
            <a:avLst/>
          </a:prstGeom>
        </p:spPr>
      </p:pic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BCE30B61-BF65-90A9-43FA-213E50FE6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3756" y="405613"/>
            <a:ext cx="3118488" cy="419100"/>
          </a:xfrm>
        </p:spPr>
        <p:txBody>
          <a:bodyPr/>
          <a:lstStyle/>
          <a:p>
            <a:pPr algn="ctr"/>
            <a:r>
              <a:rPr lang="en-US" altLang="ko-KR" sz="2800" dirty="0">
                <a:latin typeface="+mj-ea"/>
                <a:ea typeface="+mj-ea"/>
              </a:rPr>
              <a:t>Ⅰ. </a:t>
            </a:r>
            <a:r>
              <a:rPr lang="ko-KR" altLang="en-US" sz="2800" dirty="0">
                <a:latin typeface="+mj-ea"/>
                <a:ea typeface="+mj-ea"/>
              </a:rPr>
              <a:t>프로젝트 목적</a:t>
            </a:r>
          </a:p>
        </p:txBody>
      </p:sp>
    </p:spTree>
    <p:extLst>
      <p:ext uri="{BB962C8B-B14F-4D97-AF65-F5344CB8AC3E}">
        <p14:creationId xmlns:p14="http://schemas.microsoft.com/office/powerpoint/2010/main" val="99899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:a16="http://schemas.microsoft.com/office/drawing/2014/main" id="{649360BA-FE75-463F-187B-A3D4EF9C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37" y="354985"/>
            <a:ext cx="5045075" cy="354012"/>
          </a:xfrm>
        </p:spPr>
        <p:txBody>
          <a:bodyPr/>
          <a:lstStyle/>
          <a:p>
            <a:r>
              <a:rPr lang="en-US" altLang="ko-KR" sz="2800" dirty="0">
                <a:latin typeface="나눔바른고딕OTF" panose="020B0600000101010101" charset="-127"/>
                <a:ea typeface="나눔바른고딕OTF" panose="020B0600000101010101" charset="-127"/>
              </a:rPr>
              <a:t>2. </a:t>
            </a:r>
            <a:r>
              <a:rPr lang="ko-KR" altLang="en-US" sz="2800" dirty="0">
                <a:latin typeface="나눔바른고딕OTF" panose="020B0600000101010101" charset="-127"/>
                <a:ea typeface="나눔바른고딕OTF" panose="020B0600000101010101" charset="-127"/>
              </a:rPr>
              <a:t>문제 정의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9E85C-98C7-5519-6840-17AF21D07BC2}"/>
              </a:ext>
            </a:extLst>
          </p:cNvPr>
          <p:cNvSpPr txBox="1"/>
          <p:nvPr/>
        </p:nvSpPr>
        <p:spPr>
          <a:xfrm>
            <a:off x="608910" y="2962295"/>
            <a:ext cx="3338068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4000" dirty="0">
                <a:latin typeface="나눔바른고딕OTF" panose="020B0600000101010101" charset="-127"/>
                <a:ea typeface="나눔바른고딕OTF" panose="020B0600000101010101" charset="-127"/>
              </a:rPr>
              <a:t>성별</a:t>
            </a:r>
            <a:r>
              <a:rPr lang="en-US" altLang="ko-KR" sz="4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4000" dirty="0">
                <a:latin typeface="나눔바른고딕OTF" panose="020B0600000101010101" charset="-127"/>
                <a:ea typeface="나눔바른고딕OTF" panose="020B0600000101010101" charset="-127"/>
              </a:rPr>
              <a:t>연령</a:t>
            </a:r>
            <a:r>
              <a:rPr lang="en-US" altLang="ko-KR" sz="4000" dirty="0">
                <a:latin typeface="나눔바른고딕OTF" panose="020B0600000101010101" charset="-127"/>
                <a:ea typeface="나눔바른고딕OTF" panose="020B0600000101010101" charset="-127"/>
              </a:rPr>
              <a:t>,</a:t>
            </a:r>
          </a:p>
          <a:p>
            <a:pPr algn="l">
              <a:spcBef>
                <a:spcPts val="400"/>
              </a:spcBef>
            </a:pPr>
            <a:r>
              <a:rPr lang="ko-KR" altLang="en-US" sz="4000" dirty="0">
                <a:latin typeface="나눔바른고딕OTF" panose="020B0600000101010101" charset="-127"/>
                <a:ea typeface="나눔바른고딕OTF" panose="020B0600000101010101" charset="-127"/>
              </a:rPr>
              <a:t>지역</a:t>
            </a:r>
            <a:r>
              <a:rPr lang="en-US" altLang="ko-KR" sz="4000" dirty="0"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ko-KR" altLang="en-US" sz="4000" dirty="0">
                <a:latin typeface="나눔바른고딕OTF" panose="020B0600000101010101" charset="-127"/>
                <a:ea typeface="나눔바른고딕OTF" panose="020B0600000101010101" charset="-127"/>
              </a:rPr>
              <a:t>진료과목</a:t>
            </a:r>
            <a:endParaRPr lang="en-US" altLang="ko-KR" sz="4000" dirty="0"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pic>
        <p:nvPicPr>
          <p:cNvPr id="4" name="그래픽 3" descr="갈매기형 화살표 단색으로 채워진">
            <a:extLst>
              <a:ext uri="{FF2B5EF4-FFF2-40B4-BE49-F238E27FC236}">
                <a16:creationId xmlns:a16="http://schemas.microsoft.com/office/drawing/2014/main" id="{C2CBA3CB-A172-B1E8-4583-83CB0EAF1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978" y="2390614"/>
            <a:ext cx="2012044" cy="2518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D923DC-E7EF-18CD-6FE0-08B16CD60AFF}"/>
              </a:ext>
            </a:extLst>
          </p:cNvPr>
          <p:cNvSpPr txBox="1"/>
          <p:nvPr/>
        </p:nvSpPr>
        <p:spPr>
          <a:xfrm>
            <a:off x="6310355" y="3141832"/>
            <a:ext cx="2608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ko-KR" altLang="en-US" sz="6000" dirty="0">
                <a:latin typeface="나눔바른고딕OTF" panose="020B0600000101010101" charset="-127"/>
                <a:ea typeface="나눔바른고딕OTF" panose="020B0600000101010101" charset="-127"/>
              </a:rPr>
              <a:t>모델링</a:t>
            </a:r>
            <a:endParaRPr lang="en-US" altLang="ko-KR" sz="6000" dirty="0"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C480C146-A326-6D19-C3FA-E4AE218E4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3756" y="405613"/>
            <a:ext cx="3118488" cy="419100"/>
          </a:xfrm>
        </p:spPr>
        <p:txBody>
          <a:bodyPr/>
          <a:lstStyle/>
          <a:p>
            <a:pPr algn="ctr"/>
            <a:r>
              <a:rPr lang="en-US" altLang="ko-KR" sz="2800" dirty="0"/>
              <a:t>Ⅱ. </a:t>
            </a:r>
            <a:r>
              <a:rPr lang="ko-KR" altLang="en-US" sz="2800" dirty="0"/>
              <a:t>수행 전략</a:t>
            </a:r>
            <a:endParaRPr lang="ko-KR" altLang="en-US" sz="2800" dirty="0"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91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B37BC03-4F88-5DFB-9AA1-A71DCC0DF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9494" y="2834356"/>
            <a:ext cx="7518400" cy="787400"/>
          </a:xfrm>
        </p:spPr>
        <p:txBody>
          <a:bodyPr/>
          <a:lstStyle/>
          <a:p>
            <a:r>
              <a:rPr lang="en-US" altLang="ko-KR" dirty="0">
                <a:latin typeface="나눔바른고딕OTF" panose="020B0600000101010101" charset="-127"/>
                <a:ea typeface="나눔바른고딕OTF" panose="020B0600000101010101" charset="-127"/>
              </a:rPr>
              <a:t>Ⅲ. </a:t>
            </a:r>
            <a:r>
              <a:rPr lang="ko-KR" altLang="en-US" dirty="0">
                <a:latin typeface="나눔바른고딕OTF" panose="020B0600000101010101" charset="-127"/>
                <a:ea typeface="나눔바른고딕OTF" panose="020B0600000101010101" charset="-127"/>
              </a:rPr>
              <a:t>데이터분석 결과</a:t>
            </a:r>
          </a:p>
        </p:txBody>
      </p:sp>
    </p:spTree>
    <p:extLst>
      <p:ext uri="{BB962C8B-B14F-4D97-AF65-F5344CB8AC3E}">
        <p14:creationId xmlns:p14="http://schemas.microsoft.com/office/powerpoint/2010/main" val="23470908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spcBef>
            <a:spcPts val="400"/>
          </a:spcBef>
          <a:defRPr sz="1200" smtClean="0">
            <a:solidFill>
              <a:schemeClr val="tx1">
                <a:lumMod val="65000"/>
                <a:lumOff val="35000"/>
              </a:schemeClr>
            </a:solidFill>
            <a:latin typeface="나눔바른고딕OTF" panose="02020603020101020101" pitchFamily="18" charset="-127"/>
            <a:ea typeface="나눔바른고딕OTF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3325</TotalTime>
  <Words>2229</Words>
  <Application>Microsoft Office PowerPoint</Application>
  <PresentationFormat>A4 용지(210x297mm)</PresentationFormat>
  <Paragraphs>250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나눔바른고딕OTF</vt:lpstr>
      <vt:lpstr>Calibri</vt:lpstr>
      <vt:lpstr>1_Office 테마</vt:lpstr>
      <vt:lpstr>PowerPoint 프레젠테이션</vt:lpstr>
      <vt:lpstr>PowerPoint 프레젠테이션</vt:lpstr>
      <vt:lpstr>PowerPoint 프레젠테이션</vt:lpstr>
      <vt:lpstr>1. 추진 배경</vt:lpstr>
      <vt:lpstr>1. 추진 배경</vt:lpstr>
      <vt:lpstr>PowerPoint 프레젠테이션</vt:lpstr>
      <vt:lpstr>2. 문제 정의</vt:lpstr>
      <vt:lpstr>2. 문제 정의</vt:lpstr>
      <vt:lpstr>PowerPoint 프레젠테이션</vt:lpstr>
      <vt:lpstr>3. 데이터 분석 결과</vt:lpstr>
      <vt:lpstr>3. 데이터 분석 결과</vt:lpstr>
      <vt:lpstr>3. 데이터 분석 결과</vt:lpstr>
      <vt:lpstr>3. 데이터 분석 결과</vt:lpstr>
      <vt:lpstr>3. 데이터 분석 결과</vt:lpstr>
      <vt:lpstr>3. 데이터 분석 결과</vt:lpstr>
      <vt:lpstr>3. 데이터 분석 결과</vt:lpstr>
      <vt:lpstr>예시자료</vt:lpstr>
      <vt:lpstr>3. 데이터 분석 결과</vt:lpstr>
      <vt:lpstr>예시자료</vt:lpstr>
      <vt:lpstr>3. 데이터 분석 결과</vt:lpstr>
      <vt:lpstr>3. 데이터 분석 결과</vt:lpstr>
      <vt:lpstr>예시자료</vt:lpstr>
      <vt:lpstr>예시자료</vt:lpstr>
      <vt:lpstr>3. 데이터 분석 결과</vt:lpstr>
      <vt:lpstr>3. 데이터 분석 결과</vt:lpstr>
      <vt:lpstr>3. 데이터 분석 결과</vt:lpstr>
      <vt:lpstr>3. 데이터 분석 결과</vt:lpstr>
      <vt:lpstr>3. 데이터 분석 결과</vt:lpstr>
      <vt:lpstr>3. 데이터 분석 결과</vt:lpstr>
      <vt:lpstr>PowerPoint 프레젠테이션</vt:lpstr>
      <vt:lpstr>4. 활용 방안</vt:lpstr>
      <vt:lpstr>4. 활용 방안</vt:lpstr>
      <vt:lpstr>PowerPoint 프레젠테이션</vt:lpstr>
      <vt:lpstr>5. 인턴쉽 소감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이지후</dc:creator>
  <cp:lastModifiedBy>김 시윤</cp:lastModifiedBy>
  <cp:revision>311</cp:revision>
  <cp:lastPrinted>2018-11-06T06:32:05Z</cp:lastPrinted>
  <dcterms:created xsi:type="dcterms:W3CDTF">2016-11-21T04:22:34Z</dcterms:created>
  <dcterms:modified xsi:type="dcterms:W3CDTF">2022-08-01T11:00:26Z</dcterms:modified>
</cp:coreProperties>
</file>